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926" r:id="rId2"/>
  </p:sldMasterIdLst>
  <p:sldIdLst>
    <p:sldId id="256" r:id="rId3"/>
    <p:sldId id="338" r:id="rId4"/>
    <p:sldId id="321" r:id="rId5"/>
    <p:sldId id="288" r:id="rId6"/>
    <p:sldId id="336" r:id="rId7"/>
    <p:sldId id="337" r:id="rId8"/>
    <p:sldId id="291" r:id="rId9"/>
    <p:sldId id="316" r:id="rId10"/>
    <p:sldId id="320" r:id="rId11"/>
    <p:sldId id="326" r:id="rId12"/>
    <p:sldId id="333" r:id="rId13"/>
    <p:sldId id="282" r:id="rId14"/>
    <p:sldId id="334" r:id="rId15"/>
    <p:sldId id="318" r:id="rId16"/>
    <p:sldId id="313" r:id="rId17"/>
    <p:sldId id="332" r:id="rId18"/>
    <p:sldId id="322" r:id="rId19"/>
    <p:sldId id="297" r:id="rId20"/>
    <p:sldId id="294" r:id="rId21"/>
    <p:sldId id="331" r:id="rId22"/>
  </p:sldIdLst>
  <p:sldSz cx="9144000" cy="6858000" type="screen4x3"/>
  <p:notesSz cx="6953250" cy="92344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C6600"/>
    <a:srgbClr val="CC3300"/>
    <a:srgbClr val="FFCC00"/>
    <a:srgbClr val="990033"/>
    <a:srgbClr val="24486C"/>
    <a:srgbClr val="29292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7635" autoAdjust="0"/>
  </p:normalViewPr>
  <p:slideViewPr>
    <p:cSldViewPr>
      <p:cViewPr>
        <p:scale>
          <a:sx n="66" d="100"/>
          <a:sy n="66" d="100"/>
        </p:scale>
        <p:origin x="-2244" y="-6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B68E4-B8B7-41D2-8F93-48A97F28C82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802DABA-EEFD-4E9C-85AD-57EA932477BD}">
      <dgm:prSet phldrT="[Text]"/>
      <dgm:spPr/>
      <dgm:t>
        <a:bodyPr/>
        <a:lstStyle/>
        <a:p>
          <a:r>
            <a:rPr lang="en-US" dirty="0" smtClean="0"/>
            <a:t>1</a:t>
          </a:r>
          <a:r>
            <a:rPr lang="en-US" baseline="30000" dirty="0" smtClean="0"/>
            <a:t>st</a:t>
          </a:r>
          <a:r>
            <a:rPr lang="en-US" dirty="0" smtClean="0"/>
            <a:t> quarter</a:t>
          </a:r>
          <a:endParaRPr lang="en-US" dirty="0"/>
        </a:p>
      </dgm:t>
    </dgm:pt>
    <dgm:pt modelId="{7DFC5E0F-6FD0-42FF-B28A-DEE3C5528BA2}" type="parTrans" cxnId="{7D9034EA-29E5-4471-9891-992455D20C71}">
      <dgm:prSet/>
      <dgm:spPr/>
      <dgm:t>
        <a:bodyPr/>
        <a:lstStyle/>
        <a:p>
          <a:endParaRPr lang="en-US"/>
        </a:p>
      </dgm:t>
    </dgm:pt>
    <dgm:pt modelId="{7988CFAA-7D90-41AB-BCB6-4453FE02D023}" type="sibTrans" cxnId="{7D9034EA-29E5-4471-9891-992455D20C71}">
      <dgm:prSet/>
      <dgm:spPr/>
      <dgm:t>
        <a:bodyPr/>
        <a:lstStyle/>
        <a:p>
          <a:endParaRPr lang="en-US"/>
        </a:p>
      </dgm:t>
    </dgm:pt>
    <dgm:pt modelId="{12006958-06BE-4B60-A7E5-1E616BCF6319}">
      <dgm:prSet phldrT="[Text]"/>
      <dgm:spPr/>
      <dgm:t>
        <a:bodyPr/>
        <a:lstStyle/>
        <a:p>
          <a:r>
            <a:rPr lang="en-US" dirty="0" smtClean="0"/>
            <a:t>Low GPA</a:t>
          </a:r>
          <a:endParaRPr lang="en-US" dirty="0"/>
        </a:p>
      </dgm:t>
    </dgm:pt>
    <dgm:pt modelId="{4392F0E6-54E4-4991-B98A-E96715E3796D}" type="parTrans" cxnId="{02B6C394-5CC1-4550-930F-7062B628FC62}">
      <dgm:prSet/>
      <dgm:spPr/>
      <dgm:t>
        <a:bodyPr/>
        <a:lstStyle/>
        <a:p>
          <a:endParaRPr lang="en-US"/>
        </a:p>
      </dgm:t>
    </dgm:pt>
    <dgm:pt modelId="{AF6AEB62-76DB-4DBA-91B8-F955E6F86E06}" type="sibTrans" cxnId="{02B6C394-5CC1-4550-930F-7062B628FC62}">
      <dgm:prSet/>
      <dgm:spPr/>
      <dgm:t>
        <a:bodyPr/>
        <a:lstStyle/>
        <a:p>
          <a:endParaRPr lang="en-US"/>
        </a:p>
      </dgm:t>
    </dgm:pt>
    <dgm:pt modelId="{A5C9888C-3F8D-4440-8E05-A526527473C6}">
      <dgm:prSet phldrT="[Text]"/>
      <dgm:spPr/>
      <dgm:t>
        <a:bodyPr/>
        <a:lstStyle/>
        <a:p>
          <a:r>
            <a:rPr lang="en-US" dirty="0" smtClean="0"/>
            <a:t>2</a:t>
          </a:r>
          <a:r>
            <a:rPr lang="en-US" baseline="30000" dirty="0" smtClean="0"/>
            <a:t>nd</a:t>
          </a:r>
          <a:r>
            <a:rPr lang="en-US" dirty="0" smtClean="0"/>
            <a:t> quarter</a:t>
          </a:r>
          <a:endParaRPr lang="en-US" dirty="0"/>
        </a:p>
      </dgm:t>
    </dgm:pt>
    <dgm:pt modelId="{67D1C1C5-B1D4-4E47-BAE0-A7600C50FE8A}" type="parTrans" cxnId="{946E0A1F-A170-4E28-B029-A5923EB88522}">
      <dgm:prSet/>
      <dgm:spPr/>
      <dgm:t>
        <a:bodyPr/>
        <a:lstStyle/>
        <a:p>
          <a:endParaRPr lang="en-US"/>
        </a:p>
      </dgm:t>
    </dgm:pt>
    <dgm:pt modelId="{EDD58607-6FEC-444A-BDFD-B237BC8149AA}" type="sibTrans" cxnId="{946E0A1F-A170-4E28-B029-A5923EB88522}">
      <dgm:prSet/>
      <dgm:spPr/>
      <dgm:t>
        <a:bodyPr/>
        <a:lstStyle/>
        <a:p>
          <a:endParaRPr lang="en-US"/>
        </a:p>
      </dgm:t>
    </dgm:pt>
    <dgm:pt modelId="{D97BF6CE-BA70-4F4A-93C3-9CE524C58A31}">
      <dgm:prSet phldrT="[Text]"/>
      <dgm:spPr/>
      <dgm:t>
        <a:bodyPr/>
        <a:lstStyle/>
        <a:p>
          <a:r>
            <a:rPr lang="en-US" dirty="0" smtClean="0"/>
            <a:t>Academic probation</a:t>
          </a:r>
          <a:endParaRPr lang="en-US" dirty="0"/>
        </a:p>
      </dgm:t>
    </dgm:pt>
    <dgm:pt modelId="{05AC8553-427F-4A62-A793-D715B4789E60}" type="parTrans" cxnId="{05F58E7F-8AC5-4FC7-A66C-429E8137E14B}">
      <dgm:prSet/>
      <dgm:spPr/>
      <dgm:t>
        <a:bodyPr/>
        <a:lstStyle/>
        <a:p>
          <a:endParaRPr lang="en-US"/>
        </a:p>
      </dgm:t>
    </dgm:pt>
    <dgm:pt modelId="{5419E30F-9F48-4002-BA37-47275DC0F192}" type="sibTrans" cxnId="{05F58E7F-8AC5-4FC7-A66C-429E8137E14B}">
      <dgm:prSet/>
      <dgm:spPr/>
      <dgm:t>
        <a:bodyPr/>
        <a:lstStyle/>
        <a:p>
          <a:endParaRPr lang="en-US"/>
        </a:p>
      </dgm:t>
    </dgm:pt>
    <dgm:pt modelId="{4CEB9D4F-AB84-4BF8-9680-0C5F779B843B}">
      <dgm:prSet phldrT="[Text]"/>
      <dgm:spPr/>
      <dgm:t>
        <a:bodyPr/>
        <a:lstStyle/>
        <a:p>
          <a:r>
            <a:rPr lang="en-US" dirty="0" smtClean="0"/>
            <a:t>3</a:t>
          </a:r>
          <a:r>
            <a:rPr lang="en-US" baseline="30000" dirty="0" smtClean="0"/>
            <a:t>rd</a:t>
          </a:r>
          <a:r>
            <a:rPr lang="en-US" dirty="0" smtClean="0"/>
            <a:t> quarter</a:t>
          </a:r>
          <a:endParaRPr lang="en-US" dirty="0"/>
        </a:p>
      </dgm:t>
    </dgm:pt>
    <dgm:pt modelId="{FF641DB6-9465-4858-959E-2988C319DEA0}" type="parTrans" cxnId="{12262A7D-3A87-4148-B640-A0708C2CC54E}">
      <dgm:prSet/>
      <dgm:spPr/>
      <dgm:t>
        <a:bodyPr/>
        <a:lstStyle/>
        <a:p>
          <a:endParaRPr lang="en-US"/>
        </a:p>
      </dgm:t>
    </dgm:pt>
    <dgm:pt modelId="{D64A3157-B3A1-4136-AC6E-E3BA51AF4535}" type="sibTrans" cxnId="{12262A7D-3A87-4148-B640-A0708C2CC54E}">
      <dgm:prSet/>
      <dgm:spPr/>
      <dgm:t>
        <a:bodyPr/>
        <a:lstStyle/>
        <a:p>
          <a:endParaRPr lang="en-US"/>
        </a:p>
      </dgm:t>
    </dgm:pt>
    <dgm:pt modelId="{BBD4E0FB-CA12-4BC6-89B2-2C937E9FCC29}">
      <dgm:prSet phldrT="[Text]"/>
      <dgm:spPr/>
      <dgm:t>
        <a:bodyPr/>
        <a:lstStyle/>
        <a:p>
          <a:r>
            <a:rPr lang="en-US" dirty="0" smtClean="0"/>
            <a:t>Off academic probation</a:t>
          </a:r>
          <a:endParaRPr lang="en-US" dirty="0"/>
        </a:p>
      </dgm:t>
    </dgm:pt>
    <dgm:pt modelId="{DE55AA73-17D7-4D5F-AA8A-2BD108F804F0}" type="parTrans" cxnId="{4DF2157E-6840-4541-A1B0-8942C735B9D4}">
      <dgm:prSet/>
      <dgm:spPr/>
      <dgm:t>
        <a:bodyPr/>
        <a:lstStyle/>
        <a:p>
          <a:endParaRPr lang="en-US"/>
        </a:p>
      </dgm:t>
    </dgm:pt>
    <dgm:pt modelId="{A5F46564-0FB7-4FD2-A182-E3990FADCA93}" type="sibTrans" cxnId="{4DF2157E-6840-4541-A1B0-8942C735B9D4}">
      <dgm:prSet/>
      <dgm:spPr/>
      <dgm:t>
        <a:bodyPr/>
        <a:lstStyle/>
        <a:p>
          <a:endParaRPr lang="en-US"/>
        </a:p>
      </dgm:t>
    </dgm:pt>
    <dgm:pt modelId="{BC41F7C7-A2FC-4D41-9BE2-8886E0192DA7}">
      <dgm:prSet phldrT="[Text]"/>
      <dgm:spPr/>
      <dgm:t>
        <a:bodyPr/>
        <a:lstStyle/>
        <a:p>
          <a:r>
            <a:rPr lang="en-US" dirty="0" smtClean="0"/>
            <a:t>GPA OK</a:t>
          </a:r>
          <a:endParaRPr lang="en-US" dirty="0"/>
        </a:p>
      </dgm:t>
    </dgm:pt>
    <dgm:pt modelId="{9E5AFE03-D943-43F4-A3AF-2F16C19F99C3}" type="parTrans" cxnId="{D7A87BCB-F60C-4A7C-95A6-33BDCD0A8BAF}">
      <dgm:prSet/>
      <dgm:spPr/>
      <dgm:t>
        <a:bodyPr/>
        <a:lstStyle/>
        <a:p>
          <a:endParaRPr lang="en-US"/>
        </a:p>
      </dgm:t>
    </dgm:pt>
    <dgm:pt modelId="{AB0085E9-A887-405E-AECE-5D68C632AE7B}" type="sibTrans" cxnId="{D7A87BCB-F60C-4A7C-95A6-33BDCD0A8BAF}">
      <dgm:prSet/>
      <dgm:spPr/>
      <dgm:t>
        <a:bodyPr/>
        <a:lstStyle/>
        <a:p>
          <a:endParaRPr lang="en-US"/>
        </a:p>
      </dgm:t>
    </dgm:pt>
    <dgm:pt modelId="{EED8903C-BEDD-4145-BD6C-38AAED712B0A}" type="pres">
      <dgm:prSet presAssocID="{29FB68E4-B8B7-41D2-8F93-48A97F28C821}" presName="linearFlow" presStyleCnt="0">
        <dgm:presLayoutVars>
          <dgm:dir/>
          <dgm:animLvl val="lvl"/>
          <dgm:resizeHandles val="exact"/>
        </dgm:presLayoutVars>
      </dgm:prSet>
      <dgm:spPr/>
      <dgm:t>
        <a:bodyPr/>
        <a:lstStyle/>
        <a:p>
          <a:endParaRPr lang="en-US"/>
        </a:p>
      </dgm:t>
    </dgm:pt>
    <dgm:pt modelId="{4D5A1C3F-E3EF-4D11-8FA6-17CECF475560}" type="pres">
      <dgm:prSet presAssocID="{1802DABA-EEFD-4E9C-85AD-57EA932477BD}" presName="composite" presStyleCnt="0"/>
      <dgm:spPr/>
    </dgm:pt>
    <dgm:pt modelId="{D0F6CE48-7341-4736-9681-3A6F2B8810C8}" type="pres">
      <dgm:prSet presAssocID="{1802DABA-EEFD-4E9C-85AD-57EA932477BD}" presName="parTx" presStyleLbl="node1" presStyleIdx="0" presStyleCnt="3">
        <dgm:presLayoutVars>
          <dgm:chMax val="0"/>
          <dgm:chPref val="0"/>
          <dgm:bulletEnabled val="1"/>
        </dgm:presLayoutVars>
      </dgm:prSet>
      <dgm:spPr/>
      <dgm:t>
        <a:bodyPr/>
        <a:lstStyle/>
        <a:p>
          <a:endParaRPr lang="en-US"/>
        </a:p>
      </dgm:t>
    </dgm:pt>
    <dgm:pt modelId="{380C68A3-6FA3-4F1D-8024-90D5B7527981}" type="pres">
      <dgm:prSet presAssocID="{1802DABA-EEFD-4E9C-85AD-57EA932477BD}" presName="parSh" presStyleLbl="node1" presStyleIdx="0" presStyleCnt="3"/>
      <dgm:spPr/>
      <dgm:t>
        <a:bodyPr/>
        <a:lstStyle/>
        <a:p>
          <a:endParaRPr lang="en-US"/>
        </a:p>
      </dgm:t>
    </dgm:pt>
    <dgm:pt modelId="{10F84B74-E50F-4E76-A59B-012F1BB52A39}" type="pres">
      <dgm:prSet presAssocID="{1802DABA-EEFD-4E9C-85AD-57EA932477BD}" presName="desTx" presStyleLbl="fgAcc1" presStyleIdx="0" presStyleCnt="3">
        <dgm:presLayoutVars>
          <dgm:bulletEnabled val="1"/>
        </dgm:presLayoutVars>
      </dgm:prSet>
      <dgm:spPr/>
      <dgm:t>
        <a:bodyPr/>
        <a:lstStyle/>
        <a:p>
          <a:endParaRPr lang="en-US"/>
        </a:p>
      </dgm:t>
    </dgm:pt>
    <dgm:pt modelId="{908A70C1-B6D2-44D2-87AA-7B0A80C2FC96}" type="pres">
      <dgm:prSet presAssocID="{7988CFAA-7D90-41AB-BCB6-4453FE02D023}" presName="sibTrans" presStyleLbl="sibTrans2D1" presStyleIdx="0" presStyleCnt="2"/>
      <dgm:spPr/>
      <dgm:t>
        <a:bodyPr/>
        <a:lstStyle/>
        <a:p>
          <a:endParaRPr lang="en-US"/>
        </a:p>
      </dgm:t>
    </dgm:pt>
    <dgm:pt modelId="{C6231C98-77CF-43C8-96F7-86157A47E280}" type="pres">
      <dgm:prSet presAssocID="{7988CFAA-7D90-41AB-BCB6-4453FE02D023}" presName="connTx" presStyleLbl="sibTrans2D1" presStyleIdx="0" presStyleCnt="2"/>
      <dgm:spPr/>
      <dgm:t>
        <a:bodyPr/>
        <a:lstStyle/>
        <a:p>
          <a:endParaRPr lang="en-US"/>
        </a:p>
      </dgm:t>
    </dgm:pt>
    <dgm:pt modelId="{4B79E73F-E3CC-4818-AAEE-26EFCFEE4C62}" type="pres">
      <dgm:prSet presAssocID="{A5C9888C-3F8D-4440-8E05-A526527473C6}" presName="composite" presStyleCnt="0"/>
      <dgm:spPr/>
    </dgm:pt>
    <dgm:pt modelId="{EBE58C74-BE5A-4A80-A3DC-3ADAD1AB07E4}" type="pres">
      <dgm:prSet presAssocID="{A5C9888C-3F8D-4440-8E05-A526527473C6}" presName="parTx" presStyleLbl="node1" presStyleIdx="0" presStyleCnt="3">
        <dgm:presLayoutVars>
          <dgm:chMax val="0"/>
          <dgm:chPref val="0"/>
          <dgm:bulletEnabled val="1"/>
        </dgm:presLayoutVars>
      </dgm:prSet>
      <dgm:spPr/>
      <dgm:t>
        <a:bodyPr/>
        <a:lstStyle/>
        <a:p>
          <a:endParaRPr lang="en-US"/>
        </a:p>
      </dgm:t>
    </dgm:pt>
    <dgm:pt modelId="{D0E0039E-1DFC-4F10-81C5-70A3DFF44266}" type="pres">
      <dgm:prSet presAssocID="{A5C9888C-3F8D-4440-8E05-A526527473C6}" presName="parSh" presStyleLbl="node1" presStyleIdx="1" presStyleCnt="3"/>
      <dgm:spPr/>
      <dgm:t>
        <a:bodyPr/>
        <a:lstStyle/>
        <a:p>
          <a:endParaRPr lang="en-US"/>
        </a:p>
      </dgm:t>
    </dgm:pt>
    <dgm:pt modelId="{AD8B84CA-66EA-47BA-A7C6-2FE078880FBB}" type="pres">
      <dgm:prSet presAssocID="{A5C9888C-3F8D-4440-8E05-A526527473C6}" presName="desTx" presStyleLbl="fgAcc1" presStyleIdx="1" presStyleCnt="3">
        <dgm:presLayoutVars>
          <dgm:bulletEnabled val="1"/>
        </dgm:presLayoutVars>
      </dgm:prSet>
      <dgm:spPr/>
      <dgm:t>
        <a:bodyPr/>
        <a:lstStyle/>
        <a:p>
          <a:endParaRPr lang="en-US"/>
        </a:p>
      </dgm:t>
    </dgm:pt>
    <dgm:pt modelId="{D220AE98-40E1-42C0-B8A8-D06E5E1EFC5E}" type="pres">
      <dgm:prSet presAssocID="{EDD58607-6FEC-444A-BDFD-B237BC8149AA}" presName="sibTrans" presStyleLbl="sibTrans2D1" presStyleIdx="1" presStyleCnt="2"/>
      <dgm:spPr/>
      <dgm:t>
        <a:bodyPr/>
        <a:lstStyle/>
        <a:p>
          <a:endParaRPr lang="en-US"/>
        </a:p>
      </dgm:t>
    </dgm:pt>
    <dgm:pt modelId="{4D157F9A-7B97-4ECA-80EE-E916FDEA4373}" type="pres">
      <dgm:prSet presAssocID="{EDD58607-6FEC-444A-BDFD-B237BC8149AA}" presName="connTx" presStyleLbl="sibTrans2D1" presStyleIdx="1" presStyleCnt="2"/>
      <dgm:spPr/>
      <dgm:t>
        <a:bodyPr/>
        <a:lstStyle/>
        <a:p>
          <a:endParaRPr lang="en-US"/>
        </a:p>
      </dgm:t>
    </dgm:pt>
    <dgm:pt modelId="{E8C2A7A0-008E-4E72-A257-32F9C2B2690A}" type="pres">
      <dgm:prSet presAssocID="{4CEB9D4F-AB84-4BF8-9680-0C5F779B843B}" presName="composite" presStyleCnt="0"/>
      <dgm:spPr/>
    </dgm:pt>
    <dgm:pt modelId="{DEC8C081-10D4-4965-86BE-274277E7E5FE}" type="pres">
      <dgm:prSet presAssocID="{4CEB9D4F-AB84-4BF8-9680-0C5F779B843B}" presName="parTx" presStyleLbl="node1" presStyleIdx="1" presStyleCnt="3">
        <dgm:presLayoutVars>
          <dgm:chMax val="0"/>
          <dgm:chPref val="0"/>
          <dgm:bulletEnabled val="1"/>
        </dgm:presLayoutVars>
      </dgm:prSet>
      <dgm:spPr/>
      <dgm:t>
        <a:bodyPr/>
        <a:lstStyle/>
        <a:p>
          <a:endParaRPr lang="en-US"/>
        </a:p>
      </dgm:t>
    </dgm:pt>
    <dgm:pt modelId="{1F4170E4-3C51-4D23-B627-AF7406430665}" type="pres">
      <dgm:prSet presAssocID="{4CEB9D4F-AB84-4BF8-9680-0C5F779B843B}" presName="parSh" presStyleLbl="node1" presStyleIdx="2" presStyleCnt="3"/>
      <dgm:spPr/>
      <dgm:t>
        <a:bodyPr/>
        <a:lstStyle/>
        <a:p>
          <a:endParaRPr lang="en-US"/>
        </a:p>
      </dgm:t>
    </dgm:pt>
    <dgm:pt modelId="{06266761-E9D6-4BFA-85A4-ABF497367F9F}" type="pres">
      <dgm:prSet presAssocID="{4CEB9D4F-AB84-4BF8-9680-0C5F779B843B}" presName="desTx" presStyleLbl="fgAcc1" presStyleIdx="2" presStyleCnt="3">
        <dgm:presLayoutVars>
          <dgm:bulletEnabled val="1"/>
        </dgm:presLayoutVars>
      </dgm:prSet>
      <dgm:spPr/>
      <dgm:t>
        <a:bodyPr/>
        <a:lstStyle/>
        <a:p>
          <a:endParaRPr lang="en-US"/>
        </a:p>
      </dgm:t>
    </dgm:pt>
  </dgm:ptLst>
  <dgm:cxnLst>
    <dgm:cxn modelId="{C47E1A89-4400-4D42-8877-DD523B42C188}" type="presOf" srcId="{BC41F7C7-A2FC-4D41-9BE2-8886E0192DA7}" destId="{AD8B84CA-66EA-47BA-A7C6-2FE078880FBB}" srcOrd="0" destOrd="1" presId="urn:microsoft.com/office/officeart/2005/8/layout/process3"/>
    <dgm:cxn modelId="{E60A53AB-9F0B-4F9B-BCDD-DEF48386E742}" type="presOf" srcId="{4CEB9D4F-AB84-4BF8-9680-0C5F779B843B}" destId="{DEC8C081-10D4-4965-86BE-274277E7E5FE}" srcOrd="0" destOrd="0" presId="urn:microsoft.com/office/officeart/2005/8/layout/process3"/>
    <dgm:cxn modelId="{02B6C394-5CC1-4550-930F-7062B628FC62}" srcId="{1802DABA-EEFD-4E9C-85AD-57EA932477BD}" destId="{12006958-06BE-4B60-A7E5-1E616BCF6319}" srcOrd="0" destOrd="0" parTransId="{4392F0E6-54E4-4991-B98A-E96715E3796D}" sibTransId="{AF6AEB62-76DB-4DBA-91B8-F955E6F86E06}"/>
    <dgm:cxn modelId="{C2C159FA-13A9-4C37-9526-13A08A5A6E5A}" type="presOf" srcId="{29FB68E4-B8B7-41D2-8F93-48A97F28C821}" destId="{EED8903C-BEDD-4145-BD6C-38AAED712B0A}" srcOrd="0" destOrd="0" presId="urn:microsoft.com/office/officeart/2005/8/layout/process3"/>
    <dgm:cxn modelId="{12262A7D-3A87-4148-B640-A0708C2CC54E}" srcId="{29FB68E4-B8B7-41D2-8F93-48A97F28C821}" destId="{4CEB9D4F-AB84-4BF8-9680-0C5F779B843B}" srcOrd="2" destOrd="0" parTransId="{FF641DB6-9465-4858-959E-2988C319DEA0}" sibTransId="{D64A3157-B3A1-4136-AC6E-E3BA51AF4535}"/>
    <dgm:cxn modelId="{946E0A1F-A170-4E28-B029-A5923EB88522}" srcId="{29FB68E4-B8B7-41D2-8F93-48A97F28C821}" destId="{A5C9888C-3F8D-4440-8E05-A526527473C6}" srcOrd="1" destOrd="0" parTransId="{67D1C1C5-B1D4-4E47-BAE0-A7600C50FE8A}" sibTransId="{EDD58607-6FEC-444A-BDFD-B237BC8149AA}"/>
    <dgm:cxn modelId="{4DB34A5B-D9CA-44C4-B51E-14087153A15F}" type="presOf" srcId="{1802DABA-EEFD-4E9C-85AD-57EA932477BD}" destId="{D0F6CE48-7341-4736-9681-3A6F2B8810C8}" srcOrd="0" destOrd="0" presId="urn:microsoft.com/office/officeart/2005/8/layout/process3"/>
    <dgm:cxn modelId="{666D7A49-D76F-4460-9E66-5CBD91A6A190}" type="presOf" srcId="{A5C9888C-3F8D-4440-8E05-A526527473C6}" destId="{D0E0039E-1DFC-4F10-81C5-70A3DFF44266}" srcOrd="1" destOrd="0" presId="urn:microsoft.com/office/officeart/2005/8/layout/process3"/>
    <dgm:cxn modelId="{7D9034EA-29E5-4471-9891-992455D20C71}" srcId="{29FB68E4-B8B7-41D2-8F93-48A97F28C821}" destId="{1802DABA-EEFD-4E9C-85AD-57EA932477BD}" srcOrd="0" destOrd="0" parTransId="{7DFC5E0F-6FD0-42FF-B28A-DEE3C5528BA2}" sibTransId="{7988CFAA-7D90-41AB-BCB6-4453FE02D023}"/>
    <dgm:cxn modelId="{B999D8A5-5AE1-4207-AD37-D8C981039E92}" type="presOf" srcId="{EDD58607-6FEC-444A-BDFD-B237BC8149AA}" destId="{D220AE98-40E1-42C0-B8A8-D06E5E1EFC5E}" srcOrd="0" destOrd="0" presId="urn:microsoft.com/office/officeart/2005/8/layout/process3"/>
    <dgm:cxn modelId="{44D074F5-F59C-433D-BC65-B4CD26913714}" type="presOf" srcId="{4CEB9D4F-AB84-4BF8-9680-0C5F779B843B}" destId="{1F4170E4-3C51-4D23-B627-AF7406430665}" srcOrd="1" destOrd="0" presId="urn:microsoft.com/office/officeart/2005/8/layout/process3"/>
    <dgm:cxn modelId="{05F58E7F-8AC5-4FC7-A66C-429E8137E14B}" srcId="{A5C9888C-3F8D-4440-8E05-A526527473C6}" destId="{D97BF6CE-BA70-4F4A-93C3-9CE524C58A31}" srcOrd="0" destOrd="0" parTransId="{05AC8553-427F-4A62-A793-D715B4789E60}" sibTransId="{5419E30F-9F48-4002-BA37-47275DC0F192}"/>
    <dgm:cxn modelId="{70030D23-CAAF-4BB0-9B63-5377B2C7C756}" type="presOf" srcId="{EDD58607-6FEC-444A-BDFD-B237BC8149AA}" destId="{4D157F9A-7B97-4ECA-80EE-E916FDEA4373}" srcOrd="1" destOrd="0" presId="urn:microsoft.com/office/officeart/2005/8/layout/process3"/>
    <dgm:cxn modelId="{79CC8760-F360-4CDE-9211-68E5CC70F88D}" type="presOf" srcId="{7988CFAA-7D90-41AB-BCB6-4453FE02D023}" destId="{C6231C98-77CF-43C8-96F7-86157A47E280}" srcOrd="1" destOrd="0" presId="urn:microsoft.com/office/officeart/2005/8/layout/process3"/>
    <dgm:cxn modelId="{0E3F8111-241A-46CA-BFD3-1F7EF1CE7861}" type="presOf" srcId="{12006958-06BE-4B60-A7E5-1E616BCF6319}" destId="{10F84B74-E50F-4E76-A59B-012F1BB52A39}" srcOrd="0" destOrd="0" presId="urn:microsoft.com/office/officeart/2005/8/layout/process3"/>
    <dgm:cxn modelId="{F3F80023-4CBE-464D-9C98-ABCBF4F6C3C2}" type="presOf" srcId="{A5C9888C-3F8D-4440-8E05-A526527473C6}" destId="{EBE58C74-BE5A-4A80-A3DC-3ADAD1AB07E4}" srcOrd="0" destOrd="0" presId="urn:microsoft.com/office/officeart/2005/8/layout/process3"/>
    <dgm:cxn modelId="{E88645E6-5D6D-411C-B4F1-A94878571F9B}" type="presOf" srcId="{7988CFAA-7D90-41AB-BCB6-4453FE02D023}" destId="{908A70C1-B6D2-44D2-87AA-7B0A80C2FC96}" srcOrd="0" destOrd="0" presId="urn:microsoft.com/office/officeart/2005/8/layout/process3"/>
    <dgm:cxn modelId="{D7A87BCB-F60C-4A7C-95A6-33BDCD0A8BAF}" srcId="{A5C9888C-3F8D-4440-8E05-A526527473C6}" destId="{BC41F7C7-A2FC-4D41-9BE2-8886E0192DA7}" srcOrd="1" destOrd="0" parTransId="{9E5AFE03-D943-43F4-A3AF-2F16C19F99C3}" sibTransId="{AB0085E9-A887-405E-AECE-5D68C632AE7B}"/>
    <dgm:cxn modelId="{AB025128-B3B6-4313-8C29-556A6459D065}" type="presOf" srcId="{1802DABA-EEFD-4E9C-85AD-57EA932477BD}" destId="{380C68A3-6FA3-4F1D-8024-90D5B7527981}" srcOrd="1" destOrd="0" presId="urn:microsoft.com/office/officeart/2005/8/layout/process3"/>
    <dgm:cxn modelId="{7F6DD955-6FCC-4D28-BA75-4C411231D87E}" type="presOf" srcId="{D97BF6CE-BA70-4F4A-93C3-9CE524C58A31}" destId="{AD8B84CA-66EA-47BA-A7C6-2FE078880FBB}" srcOrd="0" destOrd="0" presId="urn:microsoft.com/office/officeart/2005/8/layout/process3"/>
    <dgm:cxn modelId="{4DF2157E-6840-4541-A1B0-8942C735B9D4}" srcId="{4CEB9D4F-AB84-4BF8-9680-0C5F779B843B}" destId="{BBD4E0FB-CA12-4BC6-89B2-2C937E9FCC29}" srcOrd="0" destOrd="0" parTransId="{DE55AA73-17D7-4D5F-AA8A-2BD108F804F0}" sibTransId="{A5F46564-0FB7-4FD2-A182-E3990FADCA93}"/>
    <dgm:cxn modelId="{6F8D8EF7-FE6C-47E7-8732-5C671FC57D89}" type="presOf" srcId="{BBD4E0FB-CA12-4BC6-89B2-2C937E9FCC29}" destId="{06266761-E9D6-4BFA-85A4-ABF497367F9F}" srcOrd="0" destOrd="0" presId="urn:microsoft.com/office/officeart/2005/8/layout/process3"/>
    <dgm:cxn modelId="{CE3E5380-90BE-42DE-B050-B7FAD82AF6FA}" type="presParOf" srcId="{EED8903C-BEDD-4145-BD6C-38AAED712B0A}" destId="{4D5A1C3F-E3EF-4D11-8FA6-17CECF475560}" srcOrd="0" destOrd="0" presId="urn:microsoft.com/office/officeart/2005/8/layout/process3"/>
    <dgm:cxn modelId="{0CD553AC-0B4B-4453-8937-5626632BD468}" type="presParOf" srcId="{4D5A1C3F-E3EF-4D11-8FA6-17CECF475560}" destId="{D0F6CE48-7341-4736-9681-3A6F2B8810C8}" srcOrd="0" destOrd="0" presId="urn:microsoft.com/office/officeart/2005/8/layout/process3"/>
    <dgm:cxn modelId="{31E90CCD-EA22-4FA3-9092-DD99C5471665}" type="presParOf" srcId="{4D5A1C3F-E3EF-4D11-8FA6-17CECF475560}" destId="{380C68A3-6FA3-4F1D-8024-90D5B7527981}" srcOrd="1" destOrd="0" presId="urn:microsoft.com/office/officeart/2005/8/layout/process3"/>
    <dgm:cxn modelId="{AD78E254-13D2-445E-A1B7-28871C3E6524}" type="presParOf" srcId="{4D5A1C3F-E3EF-4D11-8FA6-17CECF475560}" destId="{10F84B74-E50F-4E76-A59B-012F1BB52A39}" srcOrd="2" destOrd="0" presId="urn:microsoft.com/office/officeart/2005/8/layout/process3"/>
    <dgm:cxn modelId="{D3D13C38-0195-4976-BA61-5B168C2E5C68}" type="presParOf" srcId="{EED8903C-BEDD-4145-BD6C-38AAED712B0A}" destId="{908A70C1-B6D2-44D2-87AA-7B0A80C2FC96}" srcOrd="1" destOrd="0" presId="urn:microsoft.com/office/officeart/2005/8/layout/process3"/>
    <dgm:cxn modelId="{6F3E3DFC-BA1D-4BC8-8AB8-37111EBB2C66}" type="presParOf" srcId="{908A70C1-B6D2-44D2-87AA-7B0A80C2FC96}" destId="{C6231C98-77CF-43C8-96F7-86157A47E280}" srcOrd="0" destOrd="0" presId="urn:microsoft.com/office/officeart/2005/8/layout/process3"/>
    <dgm:cxn modelId="{8F949024-FFE8-41EB-8CF2-C717D9D3006B}" type="presParOf" srcId="{EED8903C-BEDD-4145-BD6C-38AAED712B0A}" destId="{4B79E73F-E3CC-4818-AAEE-26EFCFEE4C62}" srcOrd="2" destOrd="0" presId="urn:microsoft.com/office/officeart/2005/8/layout/process3"/>
    <dgm:cxn modelId="{514AA91C-2A18-4F81-BCBE-27E08E82CD35}" type="presParOf" srcId="{4B79E73F-E3CC-4818-AAEE-26EFCFEE4C62}" destId="{EBE58C74-BE5A-4A80-A3DC-3ADAD1AB07E4}" srcOrd="0" destOrd="0" presId="urn:microsoft.com/office/officeart/2005/8/layout/process3"/>
    <dgm:cxn modelId="{F7DEF315-AAF6-4D88-89C1-68F037F99B22}" type="presParOf" srcId="{4B79E73F-E3CC-4818-AAEE-26EFCFEE4C62}" destId="{D0E0039E-1DFC-4F10-81C5-70A3DFF44266}" srcOrd="1" destOrd="0" presId="urn:microsoft.com/office/officeart/2005/8/layout/process3"/>
    <dgm:cxn modelId="{F0A30E0B-AA92-46F4-A68E-58575B4FDC21}" type="presParOf" srcId="{4B79E73F-E3CC-4818-AAEE-26EFCFEE4C62}" destId="{AD8B84CA-66EA-47BA-A7C6-2FE078880FBB}" srcOrd="2" destOrd="0" presId="urn:microsoft.com/office/officeart/2005/8/layout/process3"/>
    <dgm:cxn modelId="{4B7E62C9-3D30-4855-86E4-C2DCFAF6572B}" type="presParOf" srcId="{EED8903C-BEDD-4145-BD6C-38AAED712B0A}" destId="{D220AE98-40E1-42C0-B8A8-D06E5E1EFC5E}" srcOrd="3" destOrd="0" presId="urn:microsoft.com/office/officeart/2005/8/layout/process3"/>
    <dgm:cxn modelId="{24CCE424-0B95-423D-8653-C4ED21E96666}" type="presParOf" srcId="{D220AE98-40E1-42C0-B8A8-D06E5E1EFC5E}" destId="{4D157F9A-7B97-4ECA-80EE-E916FDEA4373}" srcOrd="0" destOrd="0" presId="urn:microsoft.com/office/officeart/2005/8/layout/process3"/>
    <dgm:cxn modelId="{53530D54-4D61-4F3A-8441-ADB250A3D562}" type="presParOf" srcId="{EED8903C-BEDD-4145-BD6C-38AAED712B0A}" destId="{E8C2A7A0-008E-4E72-A257-32F9C2B2690A}" srcOrd="4" destOrd="0" presId="urn:microsoft.com/office/officeart/2005/8/layout/process3"/>
    <dgm:cxn modelId="{6593DA13-D820-4E79-A0E4-7A8CD80B22DF}" type="presParOf" srcId="{E8C2A7A0-008E-4E72-A257-32F9C2B2690A}" destId="{DEC8C081-10D4-4965-86BE-274277E7E5FE}" srcOrd="0" destOrd="0" presId="urn:microsoft.com/office/officeart/2005/8/layout/process3"/>
    <dgm:cxn modelId="{AA554DF5-2D17-46F6-A603-913CFA9789F1}" type="presParOf" srcId="{E8C2A7A0-008E-4E72-A257-32F9C2B2690A}" destId="{1F4170E4-3C51-4D23-B627-AF7406430665}" srcOrd="1" destOrd="0" presId="urn:microsoft.com/office/officeart/2005/8/layout/process3"/>
    <dgm:cxn modelId="{7467413E-EB88-4EF3-A0C1-9E14E8EE5D31}" type="presParOf" srcId="{E8C2A7A0-008E-4E72-A257-32F9C2B2690A}" destId="{06266761-E9D6-4BFA-85A4-ABF497367F9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FB68E4-B8B7-41D2-8F93-48A97F28C821}" type="doc">
      <dgm:prSet loTypeId="urn:microsoft.com/office/officeart/2005/8/layout/process3" loCatId="process" qsTypeId="urn:microsoft.com/office/officeart/2005/8/quickstyle/simple1" qsCatId="simple" csTypeId="urn:microsoft.com/office/officeart/2005/8/colors/accent3_2" csCatId="accent3" phldr="1"/>
      <dgm:spPr/>
      <dgm:t>
        <a:bodyPr/>
        <a:lstStyle/>
        <a:p>
          <a:endParaRPr lang="en-US"/>
        </a:p>
      </dgm:t>
    </dgm:pt>
    <dgm:pt modelId="{1802DABA-EEFD-4E9C-85AD-57EA932477BD}">
      <dgm:prSet phldrT="[Text]"/>
      <dgm:spPr/>
      <dgm:t>
        <a:bodyPr/>
        <a:lstStyle/>
        <a:p>
          <a:r>
            <a:rPr lang="en-US" dirty="0" smtClean="0"/>
            <a:t>1</a:t>
          </a:r>
          <a:r>
            <a:rPr lang="en-US" baseline="30000" dirty="0" smtClean="0"/>
            <a:t>st</a:t>
          </a:r>
          <a:r>
            <a:rPr lang="en-US" dirty="0" smtClean="0"/>
            <a:t> quarter</a:t>
          </a:r>
          <a:endParaRPr lang="en-US" dirty="0"/>
        </a:p>
      </dgm:t>
    </dgm:pt>
    <dgm:pt modelId="{7DFC5E0F-6FD0-42FF-B28A-DEE3C5528BA2}" type="parTrans" cxnId="{7D9034EA-29E5-4471-9891-992455D20C71}">
      <dgm:prSet/>
      <dgm:spPr/>
      <dgm:t>
        <a:bodyPr/>
        <a:lstStyle/>
        <a:p>
          <a:endParaRPr lang="en-US"/>
        </a:p>
      </dgm:t>
    </dgm:pt>
    <dgm:pt modelId="{7988CFAA-7D90-41AB-BCB6-4453FE02D023}" type="sibTrans" cxnId="{7D9034EA-29E5-4471-9891-992455D20C71}">
      <dgm:prSet/>
      <dgm:spPr/>
      <dgm:t>
        <a:bodyPr/>
        <a:lstStyle/>
        <a:p>
          <a:endParaRPr lang="en-US"/>
        </a:p>
      </dgm:t>
    </dgm:pt>
    <dgm:pt modelId="{12006958-06BE-4B60-A7E5-1E616BCF6319}">
      <dgm:prSet phldrT="[Text]"/>
      <dgm:spPr/>
      <dgm:t>
        <a:bodyPr/>
        <a:lstStyle/>
        <a:p>
          <a:r>
            <a:rPr lang="en-US" dirty="0" smtClean="0"/>
            <a:t>Low GPA</a:t>
          </a:r>
          <a:endParaRPr lang="en-US" dirty="0"/>
        </a:p>
      </dgm:t>
    </dgm:pt>
    <dgm:pt modelId="{4392F0E6-54E4-4991-B98A-E96715E3796D}" type="parTrans" cxnId="{02B6C394-5CC1-4550-930F-7062B628FC62}">
      <dgm:prSet/>
      <dgm:spPr/>
      <dgm:t>
        <a:bodyPr/>
        <a:lstStyle/>
        <a:p>
          <a:endParaRPr lang="en-US"/>
        </a:p>
      </dgm:t>
    </dgm:pt>
    <dgm:pt modelId="{AF6AEB62-76DB-4DBA-91B8-F955E6F86E06}" type="sibTrans" cxnId="{02B6C394-5CC1-4550-930F-7062B628FC62}">
      <dgm:prSet/>
      <dgm:spPr/>
      <dgm:t>
        <a:bodyPr/>
        <a:lstStyle/>
        <a:p>
          <a:endParaRPr lang="en-US"/>
        </a:p>
      </dgm:t>
    </dgm:pt>
    <dgm:pt modelId="{A5C9888C-3F8D-4440-8E05-A526527473C6}">
      <dgm:prSet phldrT="[Text]"/>
      <dgm:spPr/>
      <dgm:t>
        <a:bodyPr/>
        <a:lstStyle/>
        <a:p>
          <a:r>
            <a:rPr lang="en-US" dirty="0" smtClean="0"/>
            <a:t>2</a:t>
          </a:r>
          <a:r>
            <a:rPr lang="en-US" baseline="30000" dirty="0" smtClean="0"/>
            <a:t>nd</a:t>
          </a:r>
          <a:r>
            <a:rPr lang="en-US" dirty="0" smtClean="0"/>
            <a:t> quarter</a:t>
          </a:r>
          <a:endParaRPr lang="en-US" dirty="0"/>
        </a:p>
      </dgm:t>
    </dgm:pt>
    <dgm:pt modelId="{67D1C1C5-B1D4-4E47-BAE0-A7600C50FE8A}" type="parTrans" cxnId="{946E0A1F-A170-4E28-B029-A5923EB88522}">
      <dgm:prSet/>
      <dgm:spPr/>
      <dgm:t>
        <a:bodyPr/>
        <a:lstStyle/>
        <a:p>
          <a:endParaRPr lang="en-US"/>
        </a:p>
      </dgm:t>
    </dgm:pt>
    <dgm:pt modelId="{EDD58607-6FEC-444A-BDFD-B237BC8149AA}" type="sibTrans" cxnId="{946E0A1F-A170-4E28-B029-A5923EB88522}">
      <dgm:prSet/>
      <dgm:spPr/>
      <dgm:t>
        <a:bodyPr/>
        <a:lstStyle/>
        <a:p>
          <a:endParaRPr lang="en-US"/>
        </a:p>
      </dgm:t>
    </dgm:pt>
    <dgm:pt modelId="{D97BF6CE-BA70-4F4A-93C3-9CE524C58A31}">
      <dgm:prSet phldrT="[Text]"/>
      <dgm:spPr/>
      <dgm:t>
        <a:bodyPr/>
        <a:lstStyle/>
        <a:p>
          <a:r>
            <a:rPr lang="en-US" dirty="0" smtClean="0"/>
            <a:t>Academic probation</a:t>
          </a:r>
          <a:endParaRPr lang="en-US" dirty="0"/>
        </a:p>
      </dgm:t>
    </dgm:pt>
    <dgm:pt modelId="{05AC8553-427F-4A62-A793-D715B4789E60}" type="parTrans" cxnId="{05F58E7F-8AC5-4FC7-A66C-429E8137E14B}">
      <dgm:prSet/>
      <dgm:spPr/>
      <dgm:t>
        <a:bodyPr/>
        <a:lstStyle/>
        <a:p>
          <a:endParaRPr lang="en-US"/>
        </a:p>
      </dgm:t>
    </dgm:pt>
    <dgm:pt modelId="{5419E30F-9F48-4002-BA37-47275DC0F192}" type="sibTrans" cxnId="{05F58E7F-8AC5-4FC7-A66C-429E8137E14B}">
      <dgm:prSet/>
      <dgm:spPr/>
      <dgm:t>
        <a:bodyPr/>
        <a:lstStyle/>
        <a:p>
          <a:endParaRPr lang="en-US"/>
        </a:p>
      </dgm:t>
    </dgm:pt>
    <dgm:pt modelId="{4CEB9D4F-AB84-4BF8-9680-0C5F779B843B}">
      <dgm:prSet phldrT="[Text]"/>
      <dgm:spPr/>
      <dgm:t>
        <a:bodyPr/>
        <a:lstStyle/>
        <a:p>
          <a:r>
            <a:rPr lang="en-US" dirty="0" smtClean="0"/>
            <a:t>3</a:t>
          </a:r>
          <a:r>
            <a:rPr lang="en-US" baseline="30000" dirty="0" smtClean="0"/>
            <a:t>rd</a:t>
          </a:r>
          <a:r>
            <a:rPr lang="en-US" dirty="0" smtClean="0"/>
            <a:t> quarter</a:t>
          </a:r>
          <a:endParaRPr lang="en-US" dirty="0"/>
        </a:p>
      </dgm:t>
    </dgm:pt>
    <dgm:pt modelId="{FF641DB6-9465-4858-959E-2988C319DEA0}" type="parTrans" cxnId="{12262A7D-3A87-4148-B640-A0708C2CC54E}">
      <dgm:prSet/>
      <dgm:spPr/>
      <dgm:t>
        <a:bodyPr/>
        <a:lstStyle/>
        <a:p>
          <a:endParaRPr lang="en-US"/>
        </a:p>
      </dgm:t>
    </dgm:pt>
    <dgm:pt modelId="{D64A3157-B3A1-4136-AC6E-E3BA51AF4535}" type="sibTrans" cxnId="{12262A7D-3A87-4148-B640-A0708C2CC54E}">
      <dgm:prSet/>
      <dgm:spPr/>
      <dgm:t>
        <a:bodyPr/>
        <a:lstStyle/>
        <a:p>
          <a:endParaRPr lang="en-US"/>
        </a:p>
      </dgm:t>
    </dgm:pt>
    <dgm:pt modelId="{BBD4E0FB-CA12-4BC6-89B2-2C937E9FCC29}">
      <dgm:prSet phldrT="[Text]"/>
      <dgm:spPr/>
      <dgm:t>
        <a:bodyPr/>
        <a:lstStyle/>
        <a:p>
          <a:r>
            <a:rPr lang="en-US" dirty="0" smtClean="0"/>
            <a:t>Academic dismissal- no classes</a:t>
          </a:r>
          <a:endParaRPr lang="en-US" dirty="0"/>
        </a:p>
      </dgm:t>
    </dgm:pt>
    <dgm:pt modelId="{DE55AA73-17D7-4D5F-AA8A-2BD108F804F0}" type="parTrans" cxnId="{4DF2157E-6840-4541-A1B0-8942C735B9D4}">
      <dgm:prSet/>
      <dgm:spPr/>
      <dgm:t>
        <a:bodyPr/>
        <a:lstStyle/>
        <a:p>
          <a:endParaRPr lang="en-US"/>
        </a:p>
      </dgm:t>
    </dgm:pt>
    <dgm:pt modelId="{A5F46564-0FB7-4FD2-A182-E3990FADCA93}" type="sibTrans" cxnId="{4DF2157E-6840-4541-A1B0-8942C735B9D4}">
      <dgm:prSet/>
      <dgm:spPr/>
      <dgm:t>
        <a:bodyPr/>
        <a:lstStyle/>
        <a:p>
          <a:endParaRPr lang="en-US"/>
        </a:p>
      </dgm:t>
    </dgm:pt>
    <dgm:pt modelId="{BC41F7C7-A2FC-4D41-9BE2-8886E0192DA7}">
      <dgm:prSet phldrT="[Text]"/>
      <dgm:spPr/>
      <dgm:t>
        <a:bodyPr/>
        <a:lstStyle/>
        <a:p>
          <a:r>
            <a:rPr lang="en-US" dirty="0" smtClean="0"/>
            <a:t>Low GPA</a:t>
          </a:r>
          <a:endParaRPr lang="en-US" dirty="0"/>
        </a:p>
      </dgm:t>
    </dgm:pt>
    <dgm:pt modelId="{9E5AFE03-D943-43F4-A3AF-2F16C19F99C3}" type="parTrans" cxnId="{D7A87BCB-F60C-4A7C-95A6-33BDCD0A8BAF}">
      <dgm:prSet/>
      <dgm:spPr/>
      <dgm:t>
        <a:bodyPr/>
        <a:lstStyle/>
        <a:p>
          <a:endParaRPr lang="en-US"/>
        </a:p>
      </dgm:t>
    </dgm:pt>
    <dgm:pt modelId="{AB0085E9-A887-405E-AECE-5D68C632AE7B}" type="sibTrans" cxnId="{D7A87BCB-F60C-4A7C-95A6-33BDCD0A8BAF}">
      <dgm:prSet/>
      <dgm:spPr/>
      <dgm:t>
        <a:bodyPr/>
        <a:lstStyle/>
        <a:p>
          <a:endParaRPr lang="en-US"/>
        </a:p>
      </dgm:t>
    </dgm:pt>
    <dgm:pt modelId="{EED8903C-BEDD-4145-BD6C-38AAED712B0A}" type="pres">
      <dgm:prSet presAssocID="{29FB68E4-B8B7-41D2-8F93-48A97F28C821}" presName="linearFlow" presStyleCnt="0">
        <dgm:presLayoutVars>
          <dgm:dir/>
          <dgm:animLvl val="lvl"/>
          <dgm:resizeHandles val="exact"/>
        </dgm:presLayoutVars>
      </dgm:prSet>
      <dgm:spPr/>
      <dgm:t>
        <a:bodyPr/>
        <a:lstStyle/>
        <a:p>
          <a:endParaRPr lang="en-US"/>
        </a:p>
      </dgm:t>
    </dgm:pt>
    <dgm:pt modelId="{4D5A1C3F-E3EF-4D11-8FA6-17CECF475560}" type="pres">
      <dgm:prSet presAssocID="{1802DABA-EEFD-4E9C-85AD-57EA932477BD}" presName="composite" presStyleCnt="0"/>
      <dgm:spPr/>
    </dgm:pt>
    <dgm:pt modelId="{D0F6CE48-7341-4736-9681-3A6F2B8810C8}" type="pres">
      <dgm:prSet presAssocID="{1802DABA-EEFD-4E9C-85AD-57EA932477BD}" presName="parTx" presStyleLbl="node1" presStyleIdx="0" presStyleCnt="3">
        <dgm:presLayoutVars>
          <dgm:chMax val="0"/>
          <dgm:chPref val="0"/>
          <dgm:bulletEnabled val="1"/>
        </dgm:presLayoutVars>
      </dgm:prSet>
      <dgm:spPr/>
      <dgm:t>
        <a:bodyPr/>
        <a:lstStyle/>
        <a:p>
          <a:endParaRPr lang="en-US"/>
        </a:p>
      </dgm:t>
    </dgm:pt>
    <dgm:pt modelId="{380C68A3-6FA3-4F1D-8024-90D5B7527981}" type="pres">
      <dgm:prSet presAssocID="{1802DABA-EEFD-4E9C-85AD-57EA932477BD}" presName="parSh" presStyleLbl="node1" presStyleIdx="0" presStyleCnt="3"/>
      <dgm:spPr/>
      <dgm:t>
        <a:bodyPr/>
        <a:lstStyle/>
        <a:p>
          <a:endParaRPr lang="en-US"/>
        </a:p>
      </dgm:t>
    </dgm:pt>
    <dgm:pt modelId="{10F84B74-E50F-4E76-A59B-012F1BB52A39}" type="pres">
      <dgm:prSet presAssocID="{1802DABA-EEFD-4E9C-85AD-57EA932477BD}" presName="desTx" presStyleLbl="fgAcc1" presStyleIdx="0" presStyleCnt="3">
        <dgm:presLayoutVars>
          <dgm:bulletEnabled val="1"/>
        </dgm:presLayoutVars>
      </dgm:prSet>
      <dgm:spPr/>
      <dgm:t>
        <a:bodyPr/>
        <a:lstStyle/>
        <a:p>
          <a:endParaRPr lang="en-US"/>
        </a:p>
      </dgm:t>
    </dgm:pt>
    <dgm:pt modelId="{908A70C1-B6D2-44D2-87AA-7B0A80C2FC96}" type="pres">
      <dgm:prSet presAssocID="{7988CFAA-7D90-41AB-BCB6-4453FE02D023}" presName="sibTrans" presStyleLbl="sibTrans2D1" presStyleIdx="0" presStyleCnt="2"/>
      <dgm:spPr/>
      <dgm:t>
        <a:bodyPr/>
        <a:lstStyle/>
        <a:p>
          <a:endParaRPr lang="en-US"/>
        </a:p>
      </dgm:t>
    </dgm:pt>
    <dgm:pt modelId="{C6231C98-77CF-43C8-96F7-86157A47E280}" type="pres">
      <dgm:prSet presAssocID="{7988CFAA-7D90-41AB-BCB6-4453FE02D023}" presName="connTx" presStyleLbl="sibTrans2D1" presStyleIdx="0" presStyleCnt="2"/>
      <dgm:spPr/>
      <dgm:t>
        <a:bodyPr/>
        <a:lstStyle/>
        <a:p>
          <a:endParaRPr lang="en-US"/>
        </a:p>
      </dgm:t>
    </dgm:pt>
    <dgm:pt modelId="{4B79E73F-E3CC-4818-AAEE-26EFCFEE4C62}" type="pres">
      <dgm:prSet presAssocID="{A5C9888C-3F8D-4440-8E05-A526527473C6}" presName="composite" presStyleCnt="0"/>
      <dgm:spPr/>
    </dgm:pt>
    <dgm:pt modelId="{EBE58C74-BE5A-4A80-A3DC-3ADAD1AB07E4}" type="pres">
      <dgm:prSet presAssocID="{A5C9888C-3F8D-4440-8E05-A526527473C6}" presName="parTx" presStyleLbl="node1" presStyleIdx="0" presStyleCnt="3">
        <dgm:presLayoutVars>
          <dgm:chMax val="0"/>
          <dgm:chPref val="0"/>
          <dgm:bulletEnabled val="1"/>
        </dgm:presLayoutVars>
      </dgm:prSet>
      <dgm:spPr/>
      <dgm:t>
        <a:bodyPr/>
        <a:lstStyle/>
        <a:p>
          <a:endParaRPr lang="en-US"/>
        </a:p>
      </dgm:t>
    </dgm:pt>
    <dgm:pt modelId="{D0E0039E-1DFC-4F10-81C5-70A3DFF44266}" type="pres">
      <dgm:prSet presAssocID="{A5C9888C-3F8D-4440-8E05-A526527473C6}" presName="parSh" presStyleLbl="node1" presStyleIdx="1" presStyleCnt="3"/>
      <dgm:spPr/>
      <dgm:t>
        <a:bodyPr/>
        <a:lstStyle/>
        <a:p>
          <a:endParaRPr lang="en-US"/>
        </a:p>
      </dgm:t>
    </dgm:pt>
    <dgm:pt modelId="{AD8B84CA-66EA-47BA-A7C6-2FE078880FBB}" type="pres">
      <dgm:prSet presAssocID="{A5C9888C-3F8D-4440-8E05-A526527473C6}" presName="desTx" presStyleLbl="fgAcc1" presStyleIdx="1" presStyleCnt="3">
        <dgm:presLayoutVars>
          <dgm:bulletEnabled val="1"/>
        </dgm:presLayoutVars>
      </dgm:prSet>
      <dgm:spPr/>
      <dgm:t>
        <a:bodyPr/>
        <a:lstStyle/>
        <a:p>
          <a:endParaRPr lang="en-US"/>
        </a:p>
      </dgm:t>
    </dgm:pt>
    <dgm:pt modelId="{D220AE98-40E1-42C0-B8A8-D06E5E1EFC5E}" type="pres">
      <dgm:prSet presAssocID="{EDD58607-6FEC-444A-BDFD-B237BC8149AA}" presName="sibTrans" presStyleLbl="sibTrans2D1" presStyleIdx="1" presStyleCnt="2"/>
      <dgm:spPr/>
      <dgm:t>
        <a:bodyPr/>
        <a:lstStyle/>
        <a:p>
          <a:endParaRPr lang="en-US"/>
        </a:p>
      </dgm:t>
    </dgm:pt>
    <dgm:pt modelId="{4D157F9A-7B97-4ECA-80EE-E916FDEA4373}" type="pres">
      <dgm:prSet presAssocID="{EDD58607-6FEC-444A-BDFD-B237BC8149AA}" presName="connTx" presStyleLbl="sibTrans2D1" presStyleIdx="1" presStyleCnt="2"/>
      <dgm:spPr/>
      <dgm:t>
        <a:bodyPr/>
        <a:lstStyle/>
        <a:p>
          <a:endParaRPr lang="en-US"/>
        </a:p>
      </dgm:t>
    </dgm:pt>
    <dgm:pt modelId="{E8C2A7A0-008E-4E72-A257-32F9C2B2690A}" type="pres">
      <dgm:prSet presAssocID="{4CEB9D4F-AB84-4BF8-9680-0C5F779B843B}" presName="composite" presStyleCnt="0"/>
      <dgm:spPr/>
    </dgm:pt>
    <dgm:pt modelId="{DEC8C081-10D4-4965-86BE-274277E7E5FE}" type="pres">
      <dgm:prSet presAssocID="{4CEB9D4F-AB84-4BF8-9680-0C5F779B843B}" presName="parTx" presStyleLbl="node1" presStyleIdx="1" presStyleCnt="3">
        <dgm:presLayoutVars>
          <dgm:chMax val="0"/>
          <dgm:chPref val="0"/>
          <dgm:bulletEnabled val="1"/>
        </dgm:presLayoutVars>
      </dgm:prSet>
      <dgm:spPr/>
      <dgm:t>
        <a:bodyPr/>
        <a:lstStyle/>
        <a:p>
          <a:endParaRPr lang="en-US"/>
        </a:p>
      </dgm:t>
    </dgm:pt>
    <dgm:pt modelId="{1F4170E4-3C51-4D23-B627-AF7406430665}" type="pres">
      <dgm:prSet presAssocID="{4CEB9D4F-AB84-4BF8-9680-0C5F779B843B}" presName="parSh" presStyleLbl="node1" presStyleIdx="2" presStyleCnt="3"/>
      <dgm:spPr/>
      <dgm:t>
        <a:bodyPr/>
        <a:lstStyle/>
        <a:p>
          <a:endParaRPr lang="en-US"/>
        </a:p>
      </dgm:t>
    </dgm:pt>
    <dgm:pt modelId="{06266761-E9D6-4BFA-85A4-ABF497367F9F}" type="pres">
      <dgm:prSet presAssocID="{4CEB9D4F-AB84-4BF8-9680-0C5F779B843B}" presName="desTx" presStyleLbl="fgAcc1" presStyleIdx="2" presStyleCnt="3">
        <dgm:presLayoutVars>
          <dgm:bulletEnabled val="1"/>
        </dgm:presLayoutVars>
      </dgm:prSet>
      <dgm:spPr/>
      <dgm:t>
        <a:bodyPr/>
        <a:lstStyle/>
        <a:p>
          <a:endParaRPr lang="en-US"/>
        </a:p>
      </dgm:t>
    </dgm:pt>
  </dgm:ptLst>
  <dgm:cxnLst>
    <dgm:cxn modelId="{9DA19CF7-7D5A-4AC1-A172-48CB446BC1C9}" type="presOf" srcId="{D97BF6CE-BA70-4F4A-93C3-9CE524C58A31}" destId="{AD8B84CA-66EA-47BA-A7C6-2FE078880FBB}" srcOrd="0" destOrd="0" presId="urn:microsoft.com/office/officeart/2005/8/layout/process3"/>
    <dgm:cxn modelId="{45B75E8F-C4B4-4DDA-AF79-1270406D0790}" type="presOf" srcId="{29FB68E4-B8B7-41D2-8F93-48A97F28C821}" destId="{EED8903C-BEDD-4145-BD6C-38AAED712B0A}" srcOrd="0" destOrd="0" presId="urn:microsoft.com/office/officeart/2005/8/layout/process3"/>
    <dgm:cxn modelId="{946E0A1F-A170-4E28-B029-A5923EB88522}" srcId="{29FB68E4-B8B7-41D2-8F93-48A97F28C821}" destId="{A5C9888C-3F8D-4440-8E05-A526527473C6}" srcOrd="1" destOrd="0" parTransId="{67D1C1C5-B1D4-4E47-BAE0-A7600C50FE8A}" sibTransId="{EDD58607-6FEC-444A-BDFD-B237BC8149AA}"/>
    <dgm:cxn modelId="{D7A87BCB-F60C-4A7C-95A6-33BDCD0A8BAF}" srcId="{A5C9888C-3F8D-4440-8E05-A526527473C6}" destId="{BC41F7C7-A2FC-4D41-9BE2-8886E0192DA7}" srcOrd="1" destOrd="0" parTransId="{9E5AFE03-D943-43F4-A3AF-2F16C19F99C3}" sibTransId="{AB0085E9-A887-405E-AECE-5D68C632AE7B}"/>
    <dgm:cxn modelId="{0AA94B63-7104-4BB2-A29F-F300B0D38F30}" type="presOf" srcId="{7988CFAA-7D90-41AB-BCB6-4453FE02D023}" destId="{908A70C1-B6D2-44D2-87AA-7B0A80C2FC96}" srcOrd="0" destOrd="0" presId="urn:microsoft.com/office/officeart/2005/8/layout/process3"/>
    <dgm:cxn modelId="{D6629D53-463A-4B37-A45E-27B07C533322}" type="presOf" srcId="{A5C9888C-3F8D-4440-8E05-A526527473C6}" destId="{D0E0039E-1DFC-4F10-81C5-70A3DFF44266}" srcOrd="1" destOrd="0" presId="urn:microsoft.com/office/officeart/2005/8/layout/process3"/>
    <dgm:cxn modelId="{05F58E7F-8AC5-4FC7-A66C-429E8137E14B}" srcId="{A5C9888C-3F8D-4440-8E05-A526527473C6}" destId="{D97BF6CE-BA70-4F4A-93C3-9CE524C58A31}" srcOrd="0" destOrd="0" parTransId="{05AC8553-427F-4A62-A793-D715B4789E60}" sibTransId="{5419E30F-9F48-4002-BA37-47275DC0F192}"/>
    <dgm:cxn modelId="{184CC244-EEAC-4015-A07A-76847B5F94D1}" type="presOf" srcId="{A5C9888C-3F8D-4440-8E05-A526527473C6}" destId="{EBE58C74-BE5A-4A80-A3DC-3ADAD1AB07E4}" srcOrd="0" destOrd="0" presId="urn:microsoft.com/office/officeart/2005/8/layout/process3"/>
    <dgm:cxn modelId="{427DC3DE-CE1B-45C2-8CF3-C7664909DAB3}" type="presOf" srcId="{BC41F7C7-A2FC-4D41-9BE2-8886E0192DA7}" destId="{AD8B84CA-66EA-47BA-A7C6-2FE078880FBB}" srcOrd="0" destOrd="1" presId="urn:microsoft.com/office/officeart/2005/8/layout/process3"/>
    <dgm:cxn modelId="{A95E5F84-D438-4590-BBA8-A681643551F2}" type="presOf" srcId="{EDD58607-6FEC-444A-BDFD-B237BC8149AA}" destId="{4D157F9A-7B97-4ECA-80EE-E916FDEA4373}" srcOrd="1" destOrd="0" presId="urn:microsoft.com/office/officeart/2005/8/layout/process3"/>
    <dgm:cxn modelId="{1F6DEC72-0C2C-42F9-B851-E9824B7F9D04}" type="presOf" srcId="{EDD58607-6FEC-444A-BDFD-B237BC8149AA}" destId="{D220AE98-40E1-42C0-B8A8-D06E5E1EFC5E}" srcOrd="0" destOrd="0" presId="urn:microsoft.com/office/officeart/2005/8/layout/process3"/>
    <dgm:cxn modelId="{12262A7D-3A87-4148-B640-A0708C2CC54E}" srcId="{29FB68E4-B8B7-41D2-8F93-48A97F28C821}" destId="{4CEB9D4F-AB84-4BF8-9680-0C5F779B843B}" srcOrd="2" destOrd="0" parTransId="{FF641DB6-9465-4858-959E-2988C319DEA0}" sibTransId="{D64A3157-B3A1-4136-AC6E-E3BA51AF4535}"/>
    <dgm:cxn modelId="{02B6C394-5CC1-4550-930F-7062B628FC62}" srcId="{1802DABA-EEFD-4E9C-85AD-57EA932477BD}" destId="{12006958-06BE-4B60-A7E5-1E616BCF6319}" srcOrd="0" destOrd="0" parTransId="{4392F0E6-54E4-4991-B98A-E96715E3796D}" sibTransId="{AF6AEB62-76DB-4DBA-91B8-F955E6F86E06}"/>
    <dgm:cxn modelId="{8C4368AA-60AD-4CBB-A4CC-D95C2D9610C7}" type="presOf" srcId="{4CEB9D4F-AB84-4BF8-9680-0C5F779B843B}" destId="{DEC8C081-10D4-4965-86BE-274277E7E5FE}" srcOrd="0" destOrd="0" presId="urn:microsoft.com/office/officeart/2005/8/layout/process3"/>
    <dgm:cxn modelId="{4DF2157E-6840-4541-A1B0-8942C735B9D4}" srcId="{4CEB9D4F-AB84-4BF8-9680-0C5F779B843B}" destId="{BBD4E0FB-CA12-4BC6-89B2-2C937E9FCC29}" srcOrd="0" destOrd="0" parTransId="{DE55AA73-17D7-4D5F-AA8A-2BD108F804F0}" sibTransId="{A5F46564-0FB7-4FD2-A182-E3990FADCA93}"/>
    <dgm:cxn modelId="{DBCE7631-50CA-47D3-ABBF-D95B60147226}" type="presOf" srcId="{4CEB9D4F-AB84-4BF8-9680-0C5F779B843B}" destId="{1F4170E4-3C51-4D23-B627-AF7406430665}" srcOrd="1" destOrd="0" presId="urn:microsoft.com/office/officeart/2005/8/layout/process3"/>
    <dgm:cxn modelId="{20DA0181-A455-43A9-8270-1D451AA7BE96}" type="presOf" srcId="{1802DABA-EEFD-4E9C-85AD-57EA932477BD}" destId="{380C68A3-6FA3-4F1D-8024-90D5B7527981}" srcOrd="1" destOrd="0" presId="urn:microsoft.com/office/officeart/2005/8/layout/process3"/>
    <dgm:cxn modelId="{29AB170A-ECC2-4E39-979C-ED659473FD69}" type="presOf" srcId="{12006958-06BE-4B60-A7E5-1E616BCF6319}" destId="{10F84B74-E50F-4E76-A59B-012F1BB52A39}" srcOrd="0" destOrd="0" presId="urn:microsoft.com/office/officeart/2005/8/layout/process3"/>
    <dgm:cxn modelId="{0147D1F8-B316-4F88-9720-93B9778B4118}" type="presOf" srcId="{BBD4E0FB-CA12-4BC6-89B2-2C937E9FCC29}" destId="{06266761-E9D6-4BFA-85A4-ABF497367F9F}" srcOrd="0" destOrd="0" presId="urn:microsoft.com/office/officeart/2005/8/layout/process3"/>
    <dgm:cxn modelId="{1ACE82A2-4349-4070-829E-E684FCECF129}" type="presOf" srcId="{1802DABA-EEFD-4E9C-85AD-57EA932477BD}" destId="{D0F6CE48-7341-4736-9681-3A6F2B8810C8}" srcOrd="0" destOrd="0" presId="urn:microsoft.com/office/officeart/2005/8/layout/process3"/>
    <dgm:cxn modelId="{7D9034EA-29E5-4471-9891-992455D20C71}" srcId="{29FB68E4-B8B7-41D2-8F93-48A97F28C821}" destId="{1802DABA-EEFD-4E9C-85AD-57EA932477BD}" srcOrd="0" destOrd="0" parTransId="{7DFC5E0F-6FD0-42FF-B28A-DEE3C5528BA2}" sibTransId="{7988CFAA-7D90-41AB-BCB6-4453FE02D023}"/>
    <dgm:cxn modelId="{106A912C-FD00-48F6-BCCA-16FF2DA2C530}" type="presOf" srcId="{7988CFAA-7D90-41AB-BCB6-4453FE02D023}" destId="{C6231C98-77CF-43C8-96F7-86157A47E280}" srcOrd="1" destOrd="0" presId="urn:microsoft.com/office/officeart/2005/8/layout/process3"/>
    <dgm:cxn modelId="{0AC76A2A-4785-4D77-89D4-1F8B9DF80897}" type="presParOf" srcId="{EED8903C-BEDD-4145-BD6C-38AAED712B0A}" destId="{4D5A1C3F-E3EF-4D11-8FA6-17CECF475560}" srcOrd="0" destOrd="0" presId="urn:microsoft.com/office/officeart/2005/8/layout/process3"/>
    <dgm:cxn modelId="{1DA975D6-AB44-4C14-BB87-5BEDCADC1BFE}" type="presParOf" srcId="{4D5A1C3F-E3EF-4D11-8FA6-17CECF475560}" destId="{D0F6CE48-7341-4736-9681-3A6F2B8810C8}" srcOrd="0" destOrd="0" presId="urn:microsoft.com/office/officeart/2005/8/layout/process3"/>
    <dgm:cxn modelId="{24DA0D8E-CC46-43CD-BE29-A49325F7B0A5}" type="presParOf" srcId="{4D5A1C3F-E3EF-4D11-8FA6-17CECF475560}" destId="{380C68A3-6FA3-4F1D-8024-90D5B7527981}" srcOrd="1" destOrd="0" presId="urn:microsoft.com/office/officeart/2005/8/layout/process3"/>
    <dgm:cxn modelId="{E3AB3713-AB15-4784-9379-9615909DDB2A}" type="presParOf" srcId="{4D5A1C3F-E3EF-4D11-8FA6-17CECF475560}" destId="{10F84B74-E50F-4E76-A59B-012F1BB52A39}" srcOrd="2" destOrd="0" presId="urn:microsoft.com/office/officeart/2005/8/layout/process3"/>
    <dgm:cxn modelId="{CEF12F70-6466-4DEC-899A-A96BB19486E0}" type="presParOf" srcId="{EED8903C-BEDD-4145-BD6C-38AAED712B0A}" destId="{908A70C1-B6D2-44D2-87AA-7B0A80C2FC96}" srcOrd="1" destOrd="0" presId="urn:microsoft.com/office/officeart/2005/8/layout/process3"/>
    <dgm:cxn modelId="{512AFC56-96C1-45E0-BD6C-C0001D06E232}" type="presParOf" srcId="{908A70C1-B6D2-44D2-87AA-7B0A80C2FC96}" destId="{C6231C98-77CF-43C8-96F7-86157A47E280}" srcOrd="0" destOrd="0" presId="urn:microsoft.com/office/officeart/2005/8/layout/process3"/>
    <dgm:cxn modelId="{718006F5-8055-44D0-B36F-7DA212805727}" type="presParOf" srcId="{EED8903C-BEDD-4145-BD6C-38AAED712B0A}" destId="{4B79E73F-E3CC-4818-AAEE-26EFCFEE4C62}" srcOrd="2" destOrd="0" presId="urn:microsoft.com/office/officeart/2005/8/layout/process3"/>
    <dgm:cxn modelId="{354BCF62-E1A8-4941-893B-438B8F85DF57}" type="presParOf" srcId="{4B79E73F-E3CC-4818-AAEE-26EFCFEE4C62}" destId="{EBE58C74-BE5A-4A80-A3DC-3ADAD1AB07E4}" srcOrd="0" destOrd="0" presId="urn:microsoft.com/office/officeart/2005/8/layout/process3"/>
    <dgm:cxn modelId="{CD81DFF7-2B12-4D42-893F-E393A2C72DBA}" type="presParOf" srcId="{4B79E73F-E3CC-4818-AAEE-26EFCFEE4C62}" destId="{D0E0039E-1DFC-4F10-81C5-70A3DFF44266}" srcOrd="1" destOrd="0" presId="urn:microsoft.com/office/officeart/2005/8/layout/process3"/>
    <dgm:cxn modelId="{91108C72-6E58-4387-BB61-C529B59EE755}" type="presParOf" srcId="{4B79E73F-E3CC-4818-AAEE-26EFCFEE4C62}" destId="{AD8B84CA-66EA-47BA-A7C6-2FE078880FBB}" srcOrd="2" destOrd="0" presId="urn:microsoft.com/office/officeart/2005/8/layout/process3"/>
    <dgm:cxn modelId="{A39780B9-BEB7-4B50-A42F-58B531A24CBB}" type="presParOf" srcId="{EED8903C-BEDD-4145-BD6C-38AAED712B0A}" destId="{D220AE98-40E1-42C0-B8A8-D06E5E1EFC5E}" srcOrd="3" destOrd="0" presId="urn:microsoft.com/office/officeart/2005/8/layout/process3"/>
    <dgm:cxn modelId="{FE94713E-593C-4AB4-AD8E-CF5B21DA56C6}" type="presParOf" srcId="{D220AE98-40E1-42C0-B8A8-D06E5E1EFC5E}" destId="{4D157F9A-7B97-4ECA-80EE-E916FDEA4373}" srcOrd="0" destOrd="0" presId="urn:microsoft.com/office/officeart/2005/8/layout/process3"/>
    <dgm:cxn modelId="{2A636C9F-8BB2-4021-AC3F-21BF9689311A}" type="presParOf" srcId="{EED8903C-BEDD-4145-BD6C-38AAED712B0A}" destId="{E8C2A7A0-008E-4E72-A257-32F9C2B2690A}" srcOrd="4" destOrd="0" presId="urn:microsoft.com/office/officeart/2005/8/layout/process3"/>
    <dgm:cxn modelId="{2B7966DE-A8A4-441D-8FBF-D1119A59E3DA}" type="presParOf" srcId="{E8C2A7A0-008E-4E72-A257-32F9C2B2690A}" destId="{DEC8C081-10D4-4965-86BE-274277E7E5FE}" srcOrd="0" destOrd="0" presId="urn:microsoft.com/office/officeart/2005/8/layout/process3"/>
    <dgm:cxn modelId="{97AE99E4-B496-486D-BA2D-E66CE35D4611}" type="presParOf" srcId="{E8C2A7A0-008E-4E72-A257-32F9C2B2690A}" destId="{1F4170E4-3C51-4D23-B627-AF7406430665}" srcOrd="1" destOrd="0" presId="urn:microsoft.com/office/officeart/2005/8/layout/process3"/>
    <dgm:cxn modelId="{8782E810-E763-4AF9-BF33-AAE482DC3528}" type="presParOf" srcId="{E8C2A7A0-008E-4E72-A257-32F9C2B2690A}" destId="{06266761-E9D6-4BFA-85A4-ABF497367F9F}"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C68A3-6FA3-4F1D-8024-90D5B7527981}">
      <dsp:nvSpPr>
        <dsp:cNvPr id="0" name=""/>
        <dsp:cNvSpPr/>
      </dsp:nvSpPr>
      <dsp:spPr>
        <a:xfrm>
          <a:off x="3903" y="369599"/>
          <a:ext cx="1774902" cy="907200"/>
        </a:xfrm>
        <a:prstGeom prst="roundRect">
          <a:avLst>
            <a:gd name="adj" fmla="val 10000"/>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US" sz="2100" kern="1200" dirty="0" smtClean="0"/>
            <a:t>1</a:t>
          </a:r>
          <a:r>
            <a:rPr lang="en-US" sz="2100" kern="1200" baseline="30000" dirty="0" smtClean="0"/>
            <a:t>st</a:t>
          </a:r>
          <a:r>
            <a:rPr lang="en-US" sz="2100" kern="1200" dirty="0" smtClean="0"/>
            <a:t> quarter</a:t>
          </a:r>
          <a:endParaRPr lang="en-US" sz="2100" kern="1200" dirty="0"/>
        </a:p>
      </dsp:txBody>
      <dsp:txXfrm>
        <a:off x="3903" y="369599"/>
        <a:ext cx="1774902" cy="604800"/>
      </dsp:txXfrm>
    </dsp:sp>
    <dsp:sp modelId="{10F84B74-E50F-4E76-A59B-012F1BB52A39}">
      <dsp:nvSpPr>
        <dsp:cNvPr id="0" name=""/>
        <dsp:cNvSpPr/>
      </dsp:nvSpPr>
      <dsp:spPr>
        <a:xfrm>
          <a:off x="367437" y="974399"/>
          <a:ext cx="1774902" cy="1323000"/>
        </a:xfrm>
        <a:prstGeom prst="roundRect">
          <a:avLst>
            <a:gd name="adj" fmla="val 10000"/>
          </a:avLst>
        </a:prstGeom>
        <a:solidFill>
          <a:schemeClr val="lt1">
            <a:alpha val="90000"/>
            <a:hueOff val="0"/>
            <a:satOff val="0"/>
            <a:lumOff val="0"/>
            <a:alphaOff val="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Low GPA</a:t>
          </a:r>
          <a:endParaRPr lang="en-US" sz="2100" kern="1200" dirty="0"/>
        </a:p>
      </dsp:txBody>
      <dsp:txXfrm>
        <a:off x="406186" y="1013148"/>
        <a:ext cx="1697404" cy="1245502"/>
      </dsp:txXfrm>
    </dsp:sp>
    <dsp:sp modelId="{908A70C1-B6D2-44D2-87AA-7B0A80C2FC96}">
      <dsp:nvSpPr>
        <dsp:cNvPr id="0" name=""/>
        <dsp:cNvSpPr/>
      </dsp:nvSpPr>
      <dsp:spPr>
        <a:xfrm>
          <a:off x="2047875" y="451050"/>
          <a:ext cx="570425" cy="4418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47875" y="539430"/>
        <a:ext cx="437855" cy="265139"/>
      </dsp:txXfrm>
    </dsp:sp>
    <dsp:sp modelId="{D0E0039E-1DFC-4F10-81C5-70A3DFF44266}">
      <dsp:nvSpPr>
        <dsp:cNvPr id="0" name=""/>
        <dsp:cNvSpPr/>
      </dsp:nvSpPr>
      <dsp:spPr>
        <a:xfrm>
          <a:off x="2855081" y="369599"/>
          <a:ext cx="1774902" cy="907200"/>
        </a:xfrm>
        <a:prstGeom prst="roundRect">
          <a:avLst>
            <a:gd name="adj" fmla="val 10000"/>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US" sz="2100" kern="1200" dirty="0" smtClean="0"/>
            <a:t>2</a:t>
          </a:r>
          <a:r>
            <a:rPr lang="en-US" sz="2100" kern="1200" baseline="30000" dirty="0" smtClean="0"/>
            <a:t>nd</a:t>
          </a:r>
          <a:r>
            <a:rPr lang="en-US" sz="2100" kern="1200" dirty="0" smtClean="0"/>
            <a:t> quarter</a:t>
          </a:r>
          <a:endParaRPr lang="en-US" sz="2100" kern="1200" dirty="0"/>
        </a:p>
      </dsp:txBody>
      <dsp:txXfrm>
        <a:off x="2855081" y="369599"/>
        <a:ext cx="1774902" cy="604800"/>
      </dsp:txXfrm>
    </dsp:sp>
    <dsp:sp modelId="{AD8B84CA-66EA-47BA-A7C6-2FE078880FBB}">
      <dsp:nvSpPr>
        <dsp:cNvPr id="0" name=""/>
        <dsp:cNvSpPr/>
      </dsp:nvSpPr>
      <dsp:spPr>
        <a:xfrm>
          <a:off x="3218615" y="974399"/>
          <a:ext cx="1774902" cy="1323000"/>
        </a:xfrm>
        <a:prstGeom prst="roundRect">
          <a:avLst>
            <a:gd name="adj" fmla="val 10000"/>
          </a:avLst>
        </a:prstGeom>
        <a:solidFill>
          <a:schemeClr val="lt1">
            <a:alpha val="90000"/>
            <a:hueOff val="0"/>
            <a:satOff val="0"/>
            <a:lumOff val="0"/>
            <a:alphaOff val="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Academic probation</a:t>
          </a:r>
          <a:endParaRPr lang="en-US" sz="2100" kern="1200" dirty="0"/>
        </a:p>
        <a:p>
          <a:pPr marL="228600" lvl="1" indent="-228600" algn="l" defTabSz="933450">
            <a:lnSpc>
              <a:spcPct val="90000"/>
            </a:lnSpc>
            <a:spcBef>
              <a:spcPct val="0"/>
            </a:spcBef>
            <a:spcAft>
              <a:spcPct val="15000"/>
            </a:spcAft>
            <a:buChar char="••"/>
          </a:pPr>
          <a:r>
            <a:rPr lang="en-US" sz="2100" kern="1200" dirty="0" smtClean="0"/>
            <a:t>GPA OK</a:t>
          </a:r>
          <a:endParaRPr lang="en-US" sz="2100" kern="1200" dirty="0"/>
        </a:p>
      </dsp:txBody>
      <dsp:txXfrm>
        <a:off x="3257364" y="1013148"/>
        <a:ext cx="1697404" cy="1245502"/>
      </dsp:txXfrm>
    </dsp:sp>
    <dsp:sp modelId="{D220AE98-40E1-42C0-B8A8-D06E5E1EFC5E}">
      <dsp:nvSpPr>
        <dsp:cNvPr id="0" name=""/>
        <dsp:cNvSpPr/>
      </dsp:nvSpPr>
      <dsp:spPr>
        <a:xfrm>
          <a:off x="4899053" y="451050"/>
          <a:ext cx="570425" cy="4418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899053" y="539430"/>
        <a:ext cx="437855" cy="265139"/>
      </dsp:txXfrm>
    </dsp:sp>
    <dsp:sp modelId="{1F4170E4-3C51-4D23-B627-AF7406430665}">
      <dsp:nvSpPr>
        <dsp:cNvPr id="0" name=""/>
        <dsp:cNvSpPr/>
      </dsp:nvSpPr>
      <dsp:spPr>
        <a:xfrm>
          <a:off x="5706259" y="369599"/>
          <a:ext cx="1774902" cy="907200"/>
        </a:xfrm>
        <a:prstGeom prst="roundRect">
          <a:avLst>
            <a:gd name="adj" fmla="val 10000"/>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US" sz="2100" kern="1200" dirty="0" smtClean="0"/>
            <a:t>3</a:t>
          </a:r>
          <a:r>
            <a:rPr lang="en-US" sz="2100" kern="1200" baseline="30000" dirty="0" smtClean="0"/>
            <a:t>rd</a:t>
          </a:r>
          <a:r>
            <a:rPr lang="en-US" sz="2100" kern="1200" dirty="0" smtClean="0"/>
            <a:t> quarter</a:t>
          </a:r>
          <a:endParaRPr lang="en-US" sz="2100" kern="1200" dirty="0"/>
        </a:p>
      </dsp:txBody>
      <dsp:txXfrm>
        <a:off x="5706259" y="369599"/>
        <a:ext cx="1774902" cy="604800"/>
      </dsp:txXfrm>
    </dsp:sp>
    <dsp:sp modelId="{06266761-E9D6-4BFA-85A4-ABF497367F9F}">
      <dsp:nvSpPr>
        <dsp:cNvPr id="0" name=""/>
        <dsp:cNvSpPr/>
      </dsp:nvSpPr>
      <dsp:spPr>
        <a:xfrm>
          <a:off x="6069793" y="974399"/>
          <a:ext cx="1774902" cy="1323000"/>
        </a:xfrm>
        <a:prstGeom prst="roundRect">
          <a:avLst>
            <a:gd name="adj" fmla="val 10000"/>
          </a:avLst>
        </a:prstGeom>
        <a:solidFill>
          <a:schemeClr val="lt1">
            <a:alpha val="90000"/>
            <a:hueOff val="0"/>
            <a:satOff val="0"/>
            <a:lumOff val="0"/>
            <a:alphaOff val="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Off academic probation</a:t>
          </a:r>
          <a:endParaRPr lang="en-US" sz="2100" kern="1200" dirty="0"/>
        </a:p>
      </dsp:txBody>
      <dsp:txXfrm>
        <a:off x="6108542" y="1013148"/>
        <a:ext cx="1697404" cy="1245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C68A3-6FA3-4F1D-8024-90D5B7527981}">
      <dsp:nvSpPr>
        <dsp:cNvPr id="0" name=""/>
        <dsp:cNvSpPr/>
      </dsp:nvSpPr>
      <dsp:spPr>
        <a:xfrm>
          <a:off x="3903" y="369599"/>
          <a:ext cx="1774902" cy="907200"/>
        </a:xfrm>
        <a:prstGeom prst="roundRect">
          <a:avLst>
            <a:gd name="adj" fmla="val 10000"/>
          </a:avLst>
        </a:prstGeom>
        <a:solidFill>
          <a:schemeClr val="accent3">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US" sz="2100" kern="1200" dirty="0" smtClean="0"/>
            <a:t>1</a:t>
          </a:r>
          <a:r>
            <a:rPr lang="en-US" sz="2100" kern="1200" baseline="30000" dirty="0" smtClean="0"/>
            <a:t>st</a:t>
          </a:r>
          <a:r>
            <a:rPr lang="en-US" sz="2100" kern="1200" dirty="0" smtClean="0"/>
            <a:t> quarter</a:t>
          </a:r>
          <a:endParaRPr lang="en-US" sz="2100" kern="1200" dirty="0"/>
        </a:p>
      </dsp:txBody>
      <dsp:txXfrm>
        <a:off x="3903" y="369599"/>
        <a:ext cx="1774902" cy="604800"/>
      </dsp:txXfrm>
    </dsp:sp>
    <dsp:sp modelId="{10F84B74-E50F-4E76-A59B-012F1BB52A39}">
      <dsp:nvSpPr>
        <dsp:cNvPr id="0" name=""/>
        <dsp:cNvSpPr/>
      </dsp:nvSpPr>
      <dsp:spPr>
        <a:xfrm>
          <a:off x="367437" y="974399"/>
          <a:ext cx="1774902" cy="1323000"/>
        </a:xfrm>
        <a:prstGeom prst="roundRect">
          <a:avLst>
            <a:gd name="adj" fmla="val 10000"/>
          </a:avLst>
        </a:prstGeom>
        <a:solidFill>
          <a:schemeClr val="lt1">
            <a:alpha val="90000"/>
            <a:hueOff val="0"/>
            <a:satOff val="0"/>
            <a:lumOff val="0"/>
            <a:alphaOff val="0"/>
          </a:schemeClr>
        </a:solidFill>
        <a:ln w="384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Low GPA</a:t>
          </a:r>
          <a:endParaRPr lang="en-US" sz="2100" kern="1200" dirty="0"/>
        </a:p>
      </dsp:txBody>
      <dsp:txXfrm>
        <a:off x="406186" y="1013148"/>
        <a:ext cx="1697404" cy="1245502"/>
      </dsp:txXfrm>
    </dsp:sp>
    <dsp:sp modelId="{908A70C1-B6D2-44D2-87AA-7B0A80C2FC96}">
      <dsp:nvSpPr>
        <dsp:cNvPr id="0" name=""/>
        <dsp:cNvSpPr/>
      </dsp:nvSpPr>
      <dsp:spPr>
        <a:xfrm>
          <a:off x="2047875" y="451050"/>
          <a:ext cx="570425" cy="44189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47875" y="539430"/>
        <a:ext cx="437855" cy="265139"/>
      </dsp:txXfrm>
    </dsp:sp>
    <dsp:sp modelId="{D0E0039E-1DFC-4F10-81C5-70A3DFF44266}">
      <dsp:nvSpPr>
        <dsp:cNvPr id="0" name=""/>
        <dsp:cNvSpPr/>
      </dsp:nvSpPr>
      <dsp:spPr>
        <a:xfrm>
          <a:off x="2855081" y="369599"/>
          <a:ext cx="1774902" cy="907200"/>
        </a:xfrm>
        <a:prstGeom prst="roundRect">
          <a:avLst>
            <a:gd name="adj" fmla="val 10000"/>
          </a:avLst>
        </a:prstGeom>
        <a:solidFill>
          <a:schemeClr val="accent3">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US" sz="2100" kern="1200" dirty="0" smtClean="0"/>
            <a:t>2</a:t>
          </a:r>
          <a:r>
            <a:rPr lang="en-US" sz="2100" kern="1200" baseline="30000" dirty="0" smtClean="0"/>
            <a:t>nd</a:t>
          </a:r>
          <a:r>
            <a:rPr lang="en-US" sz="2100" kern="1200" dirty="0" smtClean="0"/>
            <a:t> quarter</a:t>
          </a:r>
          <a:endParaRPr lang="en-US" sz="2100" kern="1200" dirty="0"/>
        </a:p>
      </dsp:txBody>
      <dsp:txXfrm>
        <a:off x="2855081" y="369599"/>
        <a:ext cx="1774902" cy="604800"/>
      </dsp:txXfrm>
    </dsp:sp>
    <dsp:sp modelId="{AD8B84CA-66EA-47BA-A7C6-2FE078880FBB}">
      <dsp:nvSpPr>
        <dsp:cNvPr id="0" name=""/>
        <dsp:cNvSpPr/>
      </dsp:nvSpPr>
      <dsp:spPr>
        <a:xfrm>
          <a:off x="3218615" y="974399"/>
          <a:ext cx="1774902" cy="1323000"/>
        </a:xfrm>
        <a:prstGeom prst="roundRect">
          <a:avLst>
            <a:gd name="adj" fmla="val 10000"/>
          </a:avLst>
        </a:prstGeom>
        <a:solidFill>
          <a:schemeClr val="lt1">
            <a:alpha val="90000"/>
            <a:hueOff val="0"/>
            <a:satOff val="0"/>
            <a:lumOff val="0"/>
            <a:alphaOff val="0"/>
          </a:schemeClr>
        </a:solidFill>
        <a:ln w="384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Academic probation</a:t>
          </a:r>
          <a:endParaRPr lang="en-US" sz="2100" kern="1200" dirty="0"/>
        </a:p>
        <a:p>
          <a:pPr marL="228600" lvl="1" indent="-228600" algn="l" defTabSz="933450">
            <a:lnSpc>
              <a:spcPct val="90000"/>
            </a:lnSpc>
            <a:spcBef>
              <a:spcPct val="0"/>
            </a:spcBef>
            <a:spcAft>
              <a:spcPct val="15000"/>
            </a:spcAft>
            <a:buChar char="••"/>
          </a:pPr>
          <a:r>
            <a:rPr lang="en-US" sz="2100" kern="1200" dirty="0" smtClean="0"/>
            <a:t>Low GPA</a:t>
          </a:r>
          <a:endParaRPr lang="en-US" sz="2100" kern="1200" dirty="0"/>
        </a:p>
      </dsp:txBody>
      <dsp:txXfrm>
        <a:off x="3257364" y="1013148"/>
        <a:ext cx="1697404" cy="1245502"/>
      </dsp:txXfrm>
    </dsp:sp>
    <dsp:sp modelId="{D220AE98-40E1-42C0-B8A8-D06E5E1EFC5E}">
      <dsp:nvSpPr>
        <dsp:cNvPr id="0" name=""/>
        <dsp:cNvSpPr/>
      </dsp:nvSpPr>
      <dsp:spPr>
        <a:xfrm>
          <a:off x="4899053" y="451050"/>
          <a:ext cx="570425" cy="44189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899053" y="539430"/>
        <a:ext cx="437855" cy="265139"/>
      </dsp:txXfrm>
    </dsp:sp>
    <dsp:sp modelId="{1F4170E4-3C51-4D23-B627-AF7406430665}">
      <dsp:nvSpPr>
        <dsp:cNvPr id="0" name=""/>
        <dsp:cNvSpPr/>
      </dsp:nvSpPr>
      <dsp:spPr>
        <a:xfrm>
          <a:off x="5706259" y="369599"/>
          <a:ext cx="1774902" cy="907200"/>
        </a:xfrm>
        <a:prstGeom prst="roundRect">
          <a:avLst>
            <a:gd name="adj" fmla="val 10000"/>
          </a:avLst>
        </a:prstGeom>
        <a:solidFill>
          <a:schemeClr val="accent3">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US" sz="2100" kern="1200" dirty="0" smtClean="0"/>
            <a:t>3</a:t>
          </a:r>
          <a:r>
            <a:rPr lang="en-US" sz="2100" kern="1200" baseline="30000" dirty="0" smtClean="0"/>
            <a:t>rd</a:t>
          </a:r>
          <a:r>
            <a:rPr lang="en-US" sz="2100" kern="1200" dirty="0" smtClean="0"/>
            <a:t> quarter</a:t>
          </a:r>
          <a:endParaRPr lang="en-US" sz="2100" kern="1200" dirty="0"/>
        </a:p>
      </dsp:txBody>
      <dsp:txXfrm>
        <a:off x="5706259" y="369599"/>
        <a:ext cx="1774902" cy="604800"/>
      </dsp:txXfrm>
    </dsp:sp>
    <dsp:sp modelId="{06266761-E9D6-4BFA-85A4-ABF497367F9F}">
      <dsp:nvSpPr>
        <dsp:cNvPr id="0" name=""/>
        <dsp:cNvSpPr/>
      </dsp:nvSpPr>
      <dsp:spPr>
        <a:xfrm>
          <a:off x="6069793" y="974399"/>
          <a:ext cx="1774902" cy="1323000"/>
        </a:xfrm>
        <a:prstGeom prst="roundRect">
          <a:avLst>
            <a:gd name="adj" fmla="val 10000"/>
          </a:avLst>
        </a:prstGeom>
        <a:solidFill>
          <a:schemeClr val="lt1">
            <a:alpha val="90000"/>
            <a:hueOff val="0"/>
            <a:satOff val="0"/>
            <a:lumOff val="0"/>
            <a:alphaOff val="0"/>
          </a:schemeClr>
        </a:solidFill>
        <a:ln w="384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Academic dismissal- no classes</a:t>
          </a:r>
          <a:endParaRPr lang="en-US" sz="2100" kern="1200" dirty="0"/>
        </a:p>
      </dsp:txBody>
      <dsp:txXfrm>
        <a:off x="6108542" y="1013148"/>
        <a:ext cx="1697404" cy="12455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282627"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A8A0064-C2AF-4EBD-8CAC-C13155A34363}"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27660C-4BC8-4211-B50A-08357BB85477}"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C5B1C-9F9B-4F18-9610-D3837AA92C57}" type="slidenum">
              <a:rPr lang="en-US"/>
              <a:pPr>
                <a:defRPr/>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4469C7C8-A2BE-488E-BC37-926B94D5F893}"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pPr>
              <a:defRPr/>
            </a:pPr>
            <a:endParaRPr lang="en-US"/>
          </a:p>
        </p:txBody>
      </p:sp>
      <p:sp>
        <p:nvSpPr>
          <p:cNvPr id="10" name="Slide Number Placeholder 9"/>
          <p:cNvSpPr>
            <a:spLocks noGrp="1"/>
          </p:cNvSpPr>
          <p:nvPr>
            <p:ph type="sldNum" sz="quarter" idx="15"/>
          </p:nvPr>
        </p:nvSpPr>
        <p:spPr/>
        <p:txBody>
          <a:bodyPr/>
          <a:lstStyle/>
          <a:p>
            <a:pPr>
              <a:defRPr/>
            </a:pPr>
            <a:fld id="{F57A6237-E844-4064-A6B9-40DE84F196A2}" type="slidenum">
              <a:rPr lang="en-US" smtClean="0"/>
              <a:pPr>
                <a:defRPr/>
              </a:pPr>
              <a:t>‹#›</a:t>
            </a:fld>
            <a:endParaRPr lang="en-US"/>
          </a:p>
        </p:txBody>
      </p:sp>
      <p:sp>
        <p:nvSpPr>
          <p:cNvPr id="11" name="Footer Placeholder 10"/>
          <p:cNvSpPr>
            <a:spLocks noGrp="1"/>
          </p:cNvSpPr>
          <p:nvPr>
            <p:ph type="ftr" sz="quarter" idx="16"/>
          </p:nvPr>
        </p:nvSpPr>
        <p:spPr/>
        <p:txBody>
          <a:bodyPr/>
          <a:lstStyle/>
          <a:p>
            <a:pPr>
              <a:defRPr/>
            </a:pPr>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C04B902D-E814-4C3B-906B-3FBDC28200C2}"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pPr>
              <a:defRPr/>
            </a:pPr>
            <a:endParaRPr lang="en-US"/>
          </a:p>
        </p:txBody>
      </p:sp>
      <p:sp>
        <p:nvSpPr>
          <p:cNvPr id="10" name="Slide Number Placeholder 9"/>
          <p:cNvSpPr>
            <a:spLocks noGrp="1"/>
          </p:cNvSpPr>
          <p:nvPr>
            <p:ph type="sldNum" sz="quarter" idx="11"/>
          </p:nvPr>
        </p:nvSpPr>
        <p:spPr/>
        <p:txBody>
          <a:bodyPr/>
          <a:lstStyle/>
          <a:p>
            <a:pPr>
              <a:defRPr/>
            </a:pPr>
            <a:fld id="{54AC653D-1F6B-45E1-8F38-289BA5CC5F5B}" type="slidenum">
              <a:rPr lang="en-US" smtClean="0"/>
              <a:pPr>
                <a:defRPr/>
              </a:pPr>
              <a:t>‹#›</a:t>
            </a:fld>
            <a:endParaRPr lang="en-US"/>
          </a:p>
        </p:txBody>
      </p:sp>
      <p:sp>
        <p:nvSpPr>
          <p:cNvPr id="11" name="Footer Placeholder 10"/>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pPr>
              <a:defRPr/>
            </a:pPr>
            <a:endParaRPr lang="en-US"/>
          </a:p>
        </p:txBody>
      </p:sp>
      <p:sp>
        <p:nvSpPr>
          <p:cNvPr id="11" name="Slide Number Placeholder 10"/>
          <p:cNvSpPr>
            <a:spLocks noGrp="1"/>
          </p:cNvSpPr>
          <p:nvPr>
            <p:ph type="sldNum" sz="quarter" idx="11"/>
          </p:nvPr>
        </p:nvSpPr>
        <p:spPr/>
        <p:txBody>
          <a:bodyPr/>
          <a:lstStyle/>
          <a:p>
            <a:pPr>
              <a:defRPr/>
            </a:pPr>
            <a:fld id="{2D450E13-6770-4490-B8C2-E3D79DF99D5C}" type="slidenum">
              <a:rPr lang="en-US" smtClean="0"/>
              <a:pPr>
                <a:defRPr/>
              </a:pPr>
              <a:t>‹#›</a:t>
            </a:fld>
            <a:endParaRPr lang="en-US"/>
          </a:p>
        </p:txBody>
      </p:sp>
      <p:sp>
        <p:nvSpPr>
          <p:cNvPr id="12" name="Footer Placeholder 11"/>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pPr>
              <a:defRPr/>
            </a:pPr>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pPr>
              <a:defRPr/>
            </a:pPr>
            <a:fld id="{B4E8B147-DEED-4268-812E-261D569D8B21}" type="slidenum">
              <a:rPr lang="en-US" smtClean="0"/>
              <a:pPr>
                <a:defRPr/>
              </a:pPr>
              <a:t>‹#›</a:t>
            </a:fld>
            <a:endParaRPr lang="en-US"/>
          </a:p>
        </p:txBody>
      </p:sp>
      <p:sp>
        <p:nvSpPr>
          <p:cNvPr id="6" name="Footer Placeholder 5"/>
          <p:cNvSpPr>
            <a:spLocks noGrp="1"/>
          </p:cNvSpPr>
          <p:nvPr>
            <p:ph type="ftr" sz="quarter" idx="12"/>
          </p:nvPr>
        </p:nvSpPr>
        <p:spPr/>
        <p:txBody>
          <a:bodyPr/>
          <a:lstStyle/>
          <a:p>
            <a:pPr>
              <a:defRPr/>
            </a:pPr>
            <a:endParaRPr lang="en-US"/>
          </a:p>
        </p:txBody>
      </p:sp>
    </p:spTree>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62377BE-CE10-407C-A8E7-7AA9CB42ED3F}"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43740C67-B214-449A-B1A4-33B8CC1766C9}" type="slidenum">
              <a:rPr lang="en-US" smtClean="0"/>
              <a:pPr>
                <a:defRPr/>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3D655-803F-4EB3-A423-760E92FA6169}" type="slidenum">
              <a:rPr lang="en-US"/>
              <a:pPr>
                <a:defRPr/>
              </a:pPr>
              <a:t>‹#›</a:t>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2241DF53-A1FA-40A4-A536-8CB4938FD89C}" type="slidenum">
              <a:rPr lang="en-US" smtClean="0"/>
              <a:pPr>
                <a:defRPr/>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C679A7-54FC-4A21-909A-EF8E415FFDA8}"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CA627D-AB98-4C3D-BCFD-0D0B27E8F808}"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9ACFDB-2AD3-4D41-8006-8F446392508B}"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485726-1C48-460C-B76D-92102A46D6B5}"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538542-13DA-4F09-8477-6019C9B5F0AA}"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808803-A689-4656-96A2-685061125352}"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2655EC-D0D8-4CD1-B712-FFA1A2633095}"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53964F-56DE-46D8-89FD-F506C6E39283}"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B975C-5FB4-4337-86CB-A521B4ADCDE0}"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1604" name="Rectangle 4"/>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281605" name="Rectangle 5"/>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281606" name="Rectangle 6"/>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19B471C4-11B6-42C7-ABFE-8894C068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7"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fld id="{19B471C4-11B6-42C7-ABFE-8894C0688843}"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www.spscc.edu/"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4924" y="538843"/>
            <a:ext cx="3782786"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latin typeface="Lithos Pro Regular" pitchFamily="82" charset="0"/>
              </a:rPr>
              <a:t>RUNNING START</a:t>
            </a:r>
            <a:endParaRPr lang="en-US" sz="3400" b="1" dirty="0">
              <a:latin typeface="Lithos Pro Regular" pitchFamily="82" charset="0"/>
            </a:endParaRPr>
          </a:p>
        </p:txBody>
      </p:sp>
      <p:sp>
        <p:nvSpPr>
          <p:cNvPr id="8" name="Rounded Rectangle 7"/>
          <p:cNvSpPr/>
          <p:nvPr/>
        </p:nvSpPr>
        <p:spPr>
          <a:xfrm>
            <a:off x="4622510" y="538843"/>
            <a:ext cx="1790700" cy="16002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34924" y="2443843"/>
            <a:ext cx="17907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4924" y="4394200"/>
            <a:ext cx="17907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atin typeface="Lithos Pro Regular" pitchFamily="82" charset="0"/>
            </a:endParaRPr>
          </a:p>
        </p:txBody>
      </p:sp>
      <p:sp>
        <p:nvSpPr>
          <p:cNvPr id="11" name="Rounded Rectangle 10"/>
          <p:cNvSpPr/>
          <p:nvPr/>
        </p:nvSpPr>
        <p:spPr>
          <a:xfrm>
            <a:off x="6718010" y="538843"/>
            <a:ext cx="17907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718010" y="2443843"/>
            <a:ext cx="1790700" cy="1600200"/>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630424" y="2443843"/>
            <a:ext cx="3782786"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latin typeface="Lithos Pro Regular" pitchFamily="82" charset="0"/>
              </a:rPr>
              <a:t>ORIENTATION</a:t>
            </a:r>
            <a:endParaRPr lang="en-US" sz="3400" b="1" dirty="0">
              <a:latin typeface="Lithos Pro Regular" pitchFamily="82" charset="0"/>
            </a:endParaRPr>
          </a:p>
        </p:txBody>
      </p:sp>
      <p:sp>
        <p:nvSpPr>
          <p:cNvPr id="14" name="Rounded Rectangle 13"/>
          <p:cNvSpPr/>
          <p:nvPr/>
        </p:nvSpPr>
        <p:spPr>
          <a:xfrm>
            <a:off x="2630424" y="4415971"/>
            <a:ext cx="1790700" cy="16002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725924" y="4415971"/>
            <a:ext cx="3782786"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p:cNvPicPr>
          <p:nvPr/>
        </p:nvPicPr>
        <p:blipFill rotWithShape="1">
          <a:blip r:embed="rId2" cstate="print">
            <a:extLst>
              <a:ext uri="{28A0092B-C50C-407E-A947-70E740481C1C}">
                <a14:useLocalDpi xmlns:a14="http://schemas.microsoft.com/office/drawing/2010/main" val="0"/>
              </a:ext>
            </a:extLst>
          </a:blip>
          <a:srcRect t="26774" b="16866"/>
          <a:stretch/>
        </p:blipFill>
        <p:spPr>
          <a:xfrm>
            <a:off x="4725924" y="4419600"/>
            <a:ext cx="3785616" cy="1600200"/>
          </a:xfrm>
          <a:prstGeom prst="roundRect">
            <a:avLst/>
          </a:prstGeom>
        </p:spPr>
      </p:pic>
      <p:pic>
        <p:nvPicPr>
          <p:cNvPr id="16" name="Picture 15"/>
          <p:cNvPicPr>
            <a:picLocks/>
          </p:cNvPicPr>
          <p:nvPr/>
        </p:nvPicPr>
        <p:blipFill rotWithShape="1">
          <a:blip r:embed="rId3" cstate="print">
            <a:extLst>
              <a:ext uri="{28A0092B-C50C-407E-A947-70E740481C1C}">
                <a14:useLocalDpi xmlns:a14="http://schemas.microsoft.com/office/drawing/2010/main" val="0"/>
              </a:ext>
            </a:extLst>
          </a:blip>
          <a:srcRect l="6316" r="6316"/>
          <a:stretch/>
        </p:blipFill>
        <p:spPr>
          <a:xfrm>
            <a:off x="6718010" y="538843"/>
            <a:ext cx="1792224" cy="1600200"/>
          </a:xfrm>
          <a:prstGeom prst="roundRect">
            <a:avLst/>
          </a:prstGeom>
        </p:spPr>
      </p:pic>
      <p:pic>
        <p:nvPicPr>
          <p:cNvPr id="17" name="Picture 16"/>
          <p:cNvPicPr>
            <a:picLocks/>
          </p:cNvPicPr>
          <p:nvPr/>
        </p:nvPicPr>
        <p:blipFill rotWithShape="1">
          <a:blip r:embed="rId4" cstate="print">
            <a:extLst>
              <a:ext uri="{28A0092B-C50C-407E-A947-70E740481C1C}">
                <a14:useLocalDpi xmlns:a14="http://schemas.microsoft.com/office/drawing/2010/main" val="0"/>
              </a:ext>
            </a:extLst>
          </a:blip>
          <a:srcRect l="683" t="34559" r="67604" b="18082"/>
          <a:stretch/>
        </p:blipFill>
        <p:spPr>
          <a:xfrm rot="5400000">
            <a:off x="629412" y="2347831"/>
            <a:ext cx="1600200" cy="1792224"/>
          </a:xfrm>
          <a:prstGeom prst="round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0600" y="1295400"/>
            <a:ext cx="7543800" cy="4550664"/>
          </a:xfrm>
        </p:spPr>
        <p:txBody>
          <a:bodyPr>
            <a:noAutofit/>
          </a:bodyPr>
          <a:lstStyle/>
          <a:p>
            <a:r>
              <a:rPr lang="en-US" sz="2800" b="1" dirty="0" smtClean="0"/>
              <a:t>Running Start covers tuition on courses within the funding limits table</a:t>
            </a:r>
          </a:p>
          <a:p>
            <a:endParaRPr lang="en-US" sz="2800" b="1" dirty="0" smtClean="0"/>
          </a:p>
          <a:p>
            <a:r>
              <a:rPr lang="en-US" sz="2800" b="1" dirty="0" smtClean="0"/>
              <a:t>Students are responsible for:</a:t>
            </a:r>
          </a:p>
          <a:p>
            <a:pPr lvl="1"/>
            <a:r>
              <a:rPr lang="en-US" sz="2800" b="1" dirty="0" smtClean="0"/>
              <a:t>Student Fees</a:t>
            </a:r>
          </a:p>
          <a:p>
            <a:pPr lvl="1"/>
            <a:r>
              <a:rPr lang="en-US" sz="2800" b="1" dirty="0" smtClean="0"/>
              <a:t>Course Fees</a:t>
            </a:r>
          </a:p>
          <a:p>
            <a:pPr lvl="1"/>
            <a:r>
              <a:rPr lang="en-US" sz="2800" b="1" dirty="0" smtClean="0"/>
              <a:t>Tuition on courses under the 100 level</a:t>
            </a:r>
          </a:p>
          <a:p>
            <a:pPr lvl="1"/>
            <a:r>
              <a:rPr lang="en-US" sz="2800" b="1" dirty="0" smtClean="0"/>
              <a:t>Tuition on courses over the funding limits</a:t>
            </a:r>
          </a:p>
          <a:p>
            <a:pPr lvl="1"/>
            <a:r>
              <a:rPr lang="en-US" sz="2800" b="1" dirty="0" smtClean="0"/>
              <a:t>All other costs (books, supplies, etc.)</a:t>
            </a:r>
            <a:endParaRPr lang="en-US" sz="2800" b="1" dirty="0"/>
          </a:p>
        </p:txBody>
      </p:sp>
      <p:sp>
        <p:nvSpPr>
          <p:cNvPr id="2" name="Title 1"/>
          <p:cNvSpPr>
            <a:spLocks noGrp="1"/>
          </p:cNvSpPr>
          <p:nvPr>
            <p:ph type="title"/>
          </p:nvPr>
        </p:nvSpPr>
        <p:spPr>
          <a:xfrm>
            <a:off x="533400" y="457200"/>
            <a:ext cx="6477000" cy="426720"/>
          </a:xfrm>
        </p:spPr>
        <p:txBody>
          <a:bodyPr>
            <a:noAutofit/>
          </a:bodyPr>
          <a:lstStyle/>
          <a:p>
            <a:r>
              <a:rPr lang="en-US" sz="3200" dirty="0" smtClean="0">
                <a:solidFill>
                  <a:schemeClr val="bg2">
                    <a:lumMod val="50000"/>
                  </a:schemeClr>
                </a:solidFill>
              </a:rPr>
              <a:t>Funding</a:t>
            </a:r>
            <a:endParaRPr lang="en-US" sz="3200" dirty="0">
              <a:solidFill>
                <a:schemeClr val="bg2">
                  <a:lumMod val="50000"/>
                </a:schemeClr>
              </a:solidFill>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1143000"/>
            <a:ext cx="7543800" cy="5007864"/>
          </a:xfrm>
        </p:spPr>
        <p:txBody>
          <a:bodyPr>
            <a:noAutofit/>
          </a:bodyPr>
          <a:lstStyle/>
          <a:p>
            <a:r>
              <a:rPr lang="en-US" sz="2800" b="1" dirty="0" smtClean="0"/>
              <a:t>Fee waiver is available to any student who meets the income guidelines </a:t>
            </a:r>
          </a:p>
          <a:p>
            <a:pPr lvl="1"/>
            <a:r>
              <a:rPr lang="en-US" sz="2800" b="1" dirty="0" smtClean="0"/>
              <a:t>Documentation </a:t>
            </a:r>
            <a:r>
              <a:rPr lang="en-US" sz="2800" b="1" dirty="0" smtClean="0"/>
              <a:t>can be brought to campus or emailed to cwinstead@spscc.ctc.edu</a:t>
            </a:r>
          </a:p>
          <a:p>
            <a:r>
              <a:rPr lang="en-US" sz="2800" b="1" dirty="0" smtClean="0"/>
              <a:t>Book Loan is available on a first come, first serve basis</a:t>
            </a:r>
            <a:r>
              <a:rPr lang="en-US" sz="2800" b="1" dirty="0" smtClean="0"/>
              <a:t>.</a:t>
            </a:r>
          </a:p>
          <a:p>
            <a:pPr lvl="1"/>
            <a:r>
              <a:rPr lang="en-US" sz="2800" b="1" dirty="0" smtClean="0"/>
              <a:t>Must qualify for fee waiver to qualify for book loan.</a:t>
            </a:r>
            <a:endParaRPr lang="en-US" sz="2800" b="1" dirty="0" smtClean="0"/>
          </a:p>
        </p:txBody>
      </p:sp>
      <p:sp>
        <p:nvSpPr>
          <p:cNvPr id="2" name="Title 1"/>
          <p:cNvSpPr>
            <a:spLocks noGrp="1"/>
          </p:cNvSpPr>
          <p:nvPr>
            <p:ph type="title"/>
          </p:nvPr>
        </p:nvSpPr>
        <p:spPr>
          <a:xfrm>
            <a:off x="381000" y="304800"/>
            <a:ext cx="6477000" cy="426720"/>
          </a:xfrm>
        </p:spPr>
        <p:txBody>
          <a:bodyPr>
            <a:noAutofit/>
          </a:bodyPr>
          <a:lstStyle/>
          <a:p>
            <a:r>
              <a:rPr lang="en-US" sz="3200" dirty="0" smtClean="0">
                <a:solidFill>
                  <a:schemeClr val="bg2">
                    <a:lumMod val="50000"/>
                  </a:schemeClr>
                </a:solidFill>
              </a:rPr>
              <a:t>Fee Waiver &amp; Book loan</a:t>
            </a:r>
            <a:endParaRPr lang="en-US" sz="3200" dirty="0">
              <a:solidFill>
                <a:schemeClr val="bg2">
                  <a:lumMod val="50000"/>
                </a:schemeClr>
              </a:solidFill>
            </a:endParaRPr>
          </a:p>
        </p:txBody>
      </p:sp>
    </p:spTree>
    <p:extLst>
      <p:ext uri="{BB962C8B-B14F-4D97-AF65-F5344CB8AC3E}">
        <p14:creationId xmlns:p14="http://schemas.microsoft.com/office/powerpoint/2010/main" val="277605676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277813"/>
            <a:ext cx="8839200" cy="636587"/>
          </a:xfrm>
        </p:spPr>
        <p:txBody>
          <a:bodyPr>
            <a:normAutofit/>
          </a:bodyPr>
          <a:lstStyle/>
          <a:p>
            <a:pPr fontAlgn="auto">
              <a:spcAft>
                <a:spcPts val="0"/>
              </a:spcAft>
              <a:defRPr/>
            </a:pPr>
            <a:r>
              <a:rPr lang="en-US" sz="3200" dirty="0" smtClean="0">
                <a:solidFill>
                  <a:schemeClr val="bg2">
                    <a:lumMod val="50000"/>
                  </a:schemeClr>
                </a:solidFill>
              </a:rPr>
              <a:t>Reading your schedule</a:t>
            </a:r>
          </a:p>
        </p:txBody>
      </p:sp>
      <p:sp>
        <p:nvSpPr>
          <p:cNvPr id="25" name="TextBox 24"/>
          <p:cNvSpPr txBox="1"/>
          <p:nvPr/>
        </p:nvSpPr>
        <p:spPr>
          <a:xfrm>
            <a:off x="685800" y="1143000"/>
            <a:ext cx="7620000" cy="646331"/>
          </a:xfrm>
          <a:prstGeom prst="rect">
            <a:avLst/>
          </a:prstGeom>
          <a:noFill/>
        </p:spPr>
        <p:txBody>
          <a:bodyPr wrap="square" rtlCol="0">
            <a:spAutoFit/>
          </a:bodyPr>
          <a:lstStyle/>
          <a:p>
            <a:r>
              <a:rPr lang="en-US" dirty="0" smtClean="0"/>
              <a:t>This section goes over how to read the class schedule print out and understand where classes are located and how fees/tuition are assessed.</a:t>
            </a:r>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277813"/>
            <a:ext cx="8839200" cy="636587"/>
          </a:xfrm>
        </p:spPr>
        <p:txBody>
          <a:bodyPr>
            <a:normAutofit/>
          </a:bodyPr>
          <a:lstStyle/>
          <a:p>
            <a:pPr fontAlgn="auto">
              <a:spcAft>
                <a:spcPts val="0"/>
              </a:spcAft>
              <a:defRPr/>
            </a:pPr>
            <a:r>
              <a:rPr lang="en-US" sz="3200" dirty="0" smtClean="0">
                <a:solidFill>
                  <a:schemeClr val="bg2">
                    <a:lumMod val="50000"/>
                  </a:schemeClr>
                </a:solidFill>
              </a:rPr>
              <a:t>What Fees Am I Paying?</a:t>
            </a: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33929" r="76303" b="19196"/>
          <a:stretch/>
        </p:blipFill>
        <p:spPr bwMode="auto">
          <a:xfrm>
            <a:off x="185057" y="1048655"/>
            <a:ext cx="6139543"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3581400" y="1676400"/>
            <a:ext cx="1524000" cy="381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6553200" y="1048655"/>
            <a:ext cx="2286000" cy="4401205"/>
          </a:xfrm>
          <a:prstGeom prst="rect">
            <a:avLst/>
          </a:prstGeom>
          <a:noFill/>
        </p:spPr>
        <p:txBody>
          <a:bodyPr wrap="square" rtlCol="0">
            <a:spAutoFit/>
          </a:bodyPr>
          <a:lstStyle/>
          <a:p>
            <a:r>
              <a:rPr lang="en-US" sz="2000" dirty="0" smtClean="0"/>
              <a:t>Every student is charged a $15.00 matriculation fee.</a:t>
            </a:r>
          </a:p>
          <a:p>
            <a:endParaRPr lang="en-US" sz="2000" dirty="0"/>
          </a:p>
          <a:p>
            <a:r>
              <a:rPr lang="en-US" sz="2000" dirty="0" smtClean="0"/>
              <a:t>This pays for parking lot and security services as well as provides funding to update student use things like increasing </a:t>
            </a:r>
            <a:r>
              <a:rPr lang="en-US" sz="2000" dirty="0" err="1" smtClean="0"/>
              <a:t>WiFi</a:t>
            </a:r>
            <a:r>
              <a:rPr lang="en-US" sz="2000" dirty="0" smtClean="0"/>
              <a:t> connectivity across campus </a:t>
            </a:r>
            <a:endParaRPr lang="en-US" sz="2000" dirty="0"/>
          </a:p>
        </p:txBody>
      </p:sp>
      <p:sp>
        <p:nvSpPr>
          <p:cNvPr id="30" name="TextBox 29"/>
          <p:cNvSpPr txBox="1"/>
          <p:nvPr/>
        </p:nvSpPr>
        <p:spPr>
          <a:xfrm>
            <a:off x="6553200" y="1048655"/>
            <a:ext cx="2286000" cy="4401205"/>
          </a:xfrm>
          <a:prstGeom prst="rect">
            <a:avLst/>
          </a:prstGeom>
          <a:noFill/>
        </p:spPr>
        <p:txBody>
          <a:bodyPr wrap="square" rtlCol="0">
            <a:spAutoFit/>
          </a:bodyPr>
          <a:lstStyle/>
          <a:p>
            <a:r>
              <a:rPr lang="en-US" sz="2000" dirty="0" smtClean="0"/>
              <a:t>Every credit you enroll in has a Student </a:t>
            </a:r>
            <a:r>
              <a:rPr lang="en-US" sz="2000" dirty="0"/>
              <a:t>B</a:t>
            </a:r>
            <a:r>
              <a:rPr lang="en-US" sz="2000" dirty="0" smtClean="0"/>
              <a:t>uilding fee ($1.90 per credit 1-10 credits) and Student Fee ($1.14 per credit 1-18 credits)</a:t>
            </a:r>
          </a:p>
          <a:p>
            <a:endParaRPr lang="en-US" sz="2000" dirty="0"/>
          </a:p>
          <a:p>
            <a:r>
              <a:rPr lang="en-US" sz="2000" dirty="0" smtClean="0"/>
              <a:t>These fees were initiated and approved by the SPSCC student body.</a:t>
            </a:r>
            <a:endParaRPr lang="en-US" sz="2000" dirty="0"/>
          </a:p>
        </p:txBody>
      </p:sp>
      <p:sp>
        <p:nvSpPr>
          <p:cNvPr id="31" name="TextBox 30"/>
          <p:cNvSpPr txBox="1"/>
          <p:nvPr/>
        </p:nvSpPr>
        <p:spPr>
          <a:xfrm>
            <a:off x="6553200" y="1026855"/>
            <a:ext cx="2286000" cy="2554545"/>
          </a:xfrm>
          <a:prstGeom prst="rect">
            <a:avLst/>
          </a:prstGeom>
          <a:noFill/>
        </p:spPr>
        <p:txBody>
          <a:bodyPr wrap="square" rtlCol="0">
            <a:spAutoFit/>
          </a:bodyPr>
          <a:lstStyle/>
          <a:p>
            <a:r>
              <a:rPr lang="en-US" sz="2000" dirty="0" smtClean="0"/>
              <a:t>If a class accesses online enhancements (but is not a full online or hybrid class) there is a $4.00 enhancement fee</a:t>
            </a:r>
            <a:endParaRPr lang="en-US" sz="2000" dirty="0"/>
          </a:p>
        </p:txBody>
      </p:sp>
      <p:sp>
        <p:nvSpPr>
          <p:cNvPr id="32" name="TextBox 31"/>
          <p:cNvSpPr txBox="1"/>
          <p:nvPr/>
        </p:nvSpPr>
        <p:spPr>
          <a:xfrm>
            <a:off x="6553200" y="1026855"/>
            <a:ext cx="2286000" cy="2554545"/>
          </a:xfrm>
          <a:prstGeom prst="rect">
            <a:avLst/>
          </a:prstGeom>
          <a:noFill/>
        </p:spPr>
        <p:txBody>
          <a:bodyPr wrap="square" rtlCol="0">
            <a:spAutoFit/>
          </a:bodyPr>
          <a:lstStyle/>
          <a:p>
            <a:r>
              <a:rPr lang="en-US" sz="2000" dirty="0" smtClean="0"/>
              <a:t>Lab classes (ex: CHEM, BIOL, ART) may have a lab fee of $5-$30.</a:t>
            </a:r>
          </a:p>
          <a:p>
            <a:endParaRPr lang="en-US" sz="2000" dirty="0"/>
          </a:p>
          <a:p>
            <a:r>
              <a:rPr lang="en-US" sz="2000" dirty="0" smtClean="0"/>
              <a:t>This pays for consumables in the classroom.</a:t>
            </a:r>
            <a:endParaRPr lang="en-US" sz="2000" dirty="0"/>
          </a:p>
        </p:txBody>
      </p:sp>
      <p:sp>
        <p:nvSpPr>
          <p:cNvPr id="33" name="Rounded Rectangle 32"/>
          <p:cNvSpPr/>
          <p:nvPr/>
        </p:nvSpPr>
        <p:spPr>
          <a:xfrm>
            <a:off x="3617686" y="2590800"/>
            <a:ext cx="1524000" cy="381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TextBox 33"/>
          <p:cNvSpPr txBox="1"/>
          <p:nvPr/>
        </p:nvSpPr>
        <p:spPr>
          <a:xfrm>
            <a:off x="6553200" y="1026854"/>
            <a:ext cx="2286000" cy="2554545"/>
          </a:xfrm>
          <a:prstGeom prst="rect">
            <a:avLst/>
          </a:prstGeom>
          <a:noFill/>
        </p:spPr>
        <p:txBody>
          <a:bodyPr wrap="square" rtlCol="0">
            <a:spAutoFit/>
          </a:bodyPr>
          <a:lstStyle/>
          <a:p>
            <a:r>
              <a:rPr lang="en-US" sz="2000" dirty="0" smtClean="0"/>
              <a:t>Online &amp; hybrid courses have a $40 course fee.</a:t>
            </a:r>
          </a:p>
          <a:p>
            <a:endParaRPr lang="en-US" sz="2000" dirty="0"/>
          </a:p>
          <a:p>
            <a:r>
              <a:rPr lang="en-US" sz="2000" dirty="0" smtClean="0"/>
              <a:t>This is paid to maintain the online site and access.</a:t>
            </a:r>
            <a:endParaRPr lang="en-US" sz="2000" dirty="0"/>
          </a:p>
        </p:txBody>
      </p:sp>
      <p:sp>
        <p:nvSpPr>
          <p:cNvPr id="35" name="Rounded Rectangle 34"/>
          <p:cNvSpPr/>
          <p:nvPr/>
        </p:nvSpPr>
        <p:spPr>
          <a:xfrm>
            <a:off x="3617686" y="4191000"/>
            <a:ext cx="1524000" cy="3810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4" name="TextBox 43"/>
          <p:cNvSpPr txBox="1"/>
          <p:nvPr/>
        </p:nvSpPr>
        <p:spPr>
          <a:xfrm>
            <a:off x="6397172" y="-5417"/>
            <a:ext cx="2739571" cy="6863417"/>
          </a:xfrm>
          <a:prstGeom prst="rect">
            <a:avLst/>
          </a:prstGeom>
          <a:noFill/>
        </p:spPr>
        <p:txBody>
          <a:bodyPr wrap="square" rtlCol="0">
            <a:spAutoFit/>
          </a:bodyPr>
          <a:lstStyle/>
          <a:p>
            <a:r>
              <a:rPr lang="en-US" sz="2000" dirty="0" smtClean="0"/>
              <a:t>This student is paying:</a:t>
            </a:r>
          </a:p>
          <a:p>
            <a:endParaRPr lang="en-US" sz="2000" dirty="0"/>
          </a:p>
          <a:p>
            <a:r>
              <a:rPr lang="en-US" sz="2000" dirty="0" smtClean="0"/>
              <a:t>$4.00 </a:t>
            </a:r>
          </a:p>
          <a:p>
            <a:r>
              <a:rPr lang="en-US" sz="2000" dirty="0" smtClean="0"/>
              <a:t>Enhancement fee</a:t>
            </a:r>
          </a:p>
          <a:p>
            <a:endParaRPr lang="en-US" sz="2000" dirty="0"/>
          </a:p>
          <a:p>
            <a:r>
              <a:rPr lang="en-US" sz="2000" dirty="0" smtClean="0"/>
              <a:t>$40.00</a:t>
            </a:r>
          </a:p>
          <a:p>
            <a:r>
              <a:rPr lang="en-US" sz="2000" dirty="0" smtClean="0"/>
              <a:t>Online course fee</a:t>
            </a:r>
          </a:p>
          <a:p>
            <a:r>
              <a:rPr lang="en-US" sz="2000" dirty="0" smtClean="0"/>
              <a:t>(5 cr. x $8.00/</a:t>
            </a:r>
            <a:r>
              <a:rPr lang="en-US" sz="2000" dirty="0" err="1" smtClean="0"/>
              <a:t>cr</a:t>
            </a:r>
            <a:r>
              <a:rPr lang="en-US" sz="2000" dirty="0" smtClean="0"/>
              <a:t>)</a:t>
            </a:r>
          </a:p>
          <a:p>
            <a:endParaRPr lang="en-US" sz="2000" dirty="0"/>
          </a:p>
          <a:p>
            <a:r>
              <a:rPr lang="en-US" sz="2000" dirty="0" smtClean="0"/>
              <a:t>$9.00</a:t>
            </a:r>
          </a:p>
          <a:p>
            <a:r>
              <a:rPr lang="en-US" sz="2000" dirty="0" smtClean="0"/>
              <a:t>Lab course fee</a:t>
            </a:r>
          </a:p>
          <a:p>
            <a:endParaRPr lang="en-US" sz="2000" dirty="0"/>
          </a:p>
          <a:p>
            <a:r>
              <a:rPr lang="en-US" sz="2000" dirty="0" smtClean="0"/>
              <a:t>$19.00</a:t>
            </a:r>
          </a:p>
          <a:p>
            <a:r>
              <a:rPr lang="en-US" sz="2000" dirty="0" smtClean="0"/>
              <a:t>Student Building fee</a:t>
            </a:r>
          </a:p>
          <a:p>
            <a:r>
              <a:rPr lang="en-US" sz="2000" dirty="0" smtClean="0"/>
              <a:t>(10 cr. x $1.90/</a:t>
            </a:r>
            <a:r>
              <a:rPr lang="en-US" sz="2000" dirty="0" err="1" smtClean="0"/>
              <a:t>cr</a:t>
            </a:r>
            <a:r>
              <a:rPr lang="en-US" sz="2000" dirty="0" smtClean="0"/>
              <a:t>)</a:t>
            </a:r>
          </a:p>
          <a:p>
            <a:endParaRPr lang="en-US" sz="2000" dirty="0"/>
          </a:p>
          <a:p>
            <a:r>
              <a:rPr lang="en-US" sz="2000" dirty="0" smtClean="0"/>
              <a:t>$17.10</a:t>
            </a:r>
          </a:p>
          <a:p>
            <a:r>
              <a:rPr lang="en-US" sz="2000" dirty="0" smtClean="0"/>
              <a:t>Student fee</a:t>
            </a:r>
          </a:p>
          <a:p>
            <a:r>
              <a:rPr lang="en-US" sz="2000" dirty="0" smtClean="0"/>
              <a:t>(15 cr. x $1.14/</a:t>
            </a:r>
            <a:r>
              <a:rPr lang="en-US" sz="2000" dirty="0" err="1" smtClean="0"/>
              <a:t>cr</a:t>
            </a:r>
            <a:r>
              <a:rPr lang="en-US" sz="2000" dirty="0" smtClean="0"/>
              <a:t>)</a:t>
            </a:r>
          </a:p>
          <a:p>
            <a:endParaRPr lang="en-US" sz="2000" dirty="0"/>
          </a:p>
          <a:p>
            <a:r>
              <a:rPr lang="en-US" sz="2000" dirty="0" smtClean="0"/>
              <a:t>$15.00</a:t>
            </a:r>
          </a:p>
          <a:p>
            <a:r>
              <a:rPr lang="en-US" sz="2000" dirty="0" smtClean="0"/>
              <a:t>Matriculation fee</a:t>
            </a:r>
            <a:endParaRPr lang="en-US" sz="2000" dirty="0"/>
          </a:p>
        </p:txBody>
      </p:sp>
    </p:spTree>
    <p:extLst>
      <p:ext uri="{BB962C8B-B14F-4D97-AF65-F5344CB8AC3E}">
        <p14:creationId xmlns:p14="http://schemas.microsoft.com/office/powerpoint/2010/main" val="26169083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5"/>
                                        </p:tgtEl>
                                      </p:cBhvr>
                                    </p:animEffect>
                                    <p:set>
                                      <p:cBhvr>
                                        <p:cTn id="68" dur="1" fill="hold">
                                          <p:stCondLst>
                                            <p:cond delay="499"/>
                                          </p:stCondLst>
                                        </p:cTn>
                                        <p:tgtEl>
                                          <p:spTgt spid="3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30" grpId="0"/>
      <p:bldP spid="30" grpId="1"/>
      <p:bldP spid="31" grpId="0"/>
      <p:bldP spid="31" grpId="1"/>
      <p:bldP spid="32" grpId="0"/>
      <p:bldP spid="32" grpId="1"/>
      <p:bldP spid="33" grpId="0" animBg="1"/>
      <p:bldP spid="33" grpId="1" animBg="1"/>
      <p:bldP spid="34" grpId="0"/>
      <p:bldP spid="34" grpId="1"/>
      <p:bldP spid="35" grpId="0" animBg="1"/>
      <p:bldP spid="35" grpId="1" animBg="1"/>
      <p:bldP spid="44" grpId="0"/>
      <p:bldP spid="4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6781800" cy="531666"/>
          </a:xfrm>
        </p:spPr>
        <p:txBody>
          <a:bodyPr>
            <a:noAutofit/>
          </a:bodyPr>
          <a:lstStyle/>
          <a:p>
            <a:r>
              <a:rPr lang="en-US" sz="3200" dirty="0" smtClean="0">
                <a:solidFill>
                  <a:schemeClr val="bg2">
                    <a:lumMod val="50000"/>
                  </a:schemeClr>
                </a:solidFill>
              </a:rPr>
              <a:t>Policies &amp; Procedures</a:t>
            </a:r>
            <a:endParaRPr lang="en-US" sz="3200" dirty="0">
              <a:solidFill>
                <a:schemeClr val="bg2">
                  <a:lumMod val="50000"/>
                </a:schemeClr>
              </a:solidFill>
            </a:endParaRPr>
          </a:p>
        </p:txBody>
      </p:sp>
      <p:grpSp>
        <p:nvGrpSpPr>
          <p:cNvPr id="27" name="Group 26"/>
          <p:cNvGrpSpPr/>
          <p:nvPr/>
        </p:nvGrpSpPr>
        <p:grpSpPr>
          <a:xfrm>
            <a:off x="838200" y="1905000"/>
            <a:ext cx="7239000" cy="3352800"/>
            <a:chOff x="-2743200" y="6172200"/>
            <a:chExt cx="7239000" cy="3352800"/>
          </a:xfrm>
        </p:grpSpPr>
        <p:sp>
          <p:nvSpPr>
            <p:cNvPr id="5" name="Rounded Rectangle 4"/>
            <p:cNvSpPr/>
            <p:nvPr/>
          </p:nvSpPr>
          <p:spPr>
            <a:xfrm>
              <a:off x="-2743200" y="6172200"/>
              <a:ext cx="7239000" cy="76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600" dirty="0" smtClean="0"/>
                <a:t>Add/Drop Classes</a:t>
              </a:r>
              <a:endParaRPr lang="en-US" sz="3600" dirty="0"/>
            </a:p>
          </p:txBody>
        </p:sp>
        <p:sp>
          <p:nvSpPr>
            <p:cNvPr id="7" name="Rectangle 6"/>
            <p:cNvSpPr/>
            <p:nvPr/>
          </p:nvSpPr>
          <p:spPr>
            <a:xfrm>
              <a:off x="-2743200" y="6858000"/>
              <a:ext cx="7239000" cy="26670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smtClean="0"/>
            </a:p>
          </p:txBody>
        </p:sp>
      </p:grpSp>
      <p:grpSp>
        <p:nvGrpSpPr>
          <p:cNvPr id="28" name="Group 27"/>
          <p:cNvGrpSpPr/>
          <p:nvPr/>
        </p:nvGrpSpPr>
        <p:grpSpPr>
          <a:xfrm>
            <a:off x="838200" y="1905000"/>
            <a:ext cx="7239000" cy="3352800"/>
            <a:chOff x="1447800" y="2057400"/>
            <a:chExt cx="7239000" cy="3352800"/>
          </a:xfrm>
        </p:grpSpPr>
        <p:sp>
          <p:nvSpPr>
            <p:cNvPr id="13" name="Rounded Rectangle 12"/>
            <p:cNvSpPr/>
            <p:nvPr/>
          </p:nvSpPr>
          <p:spPr>
            <a:xfrm>
              <a:off x="1447800" y="2057400"/>
              <a:ext cx="6477000" cy="76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3600" dirty="0" smtClean="0"/>
                <a:t>Waitlist Classes</a:t>
              </a:r>
              <a:endParaRPr lang="en-US" sz="3600" dirty="0"/>
            </a:p>
          </p:txBody>
        </p:sp>
        <p:sp>
          <p:nvSpPr>
            <p:cNvPr id="18" name="Rectangle 17"/>
            <p:cNvSpPr/>
            <p:nvPr/>
          </p:nvSpPr>
          <p:spPr>
            <a:xfrm>
              <a:off x="1447800" y="2743200"/>
              <a:ext cx="7239000" cy="2667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3200" dirty="0" smtClean="0"/>
            </a:p>
          </p:txBody>
        </p:sp>
      </p:grpSp>
      <p:grpSp>
        <p:nvGrpSpPr>
          <p:cNvPr id="34" name="Group 33"/>
          <p:cNvGrpSpPr/>
          <p:nvPr/>
        </p:nvGrpSpPr>
        <p:grpSpPr>
          <a:xfrm>
            <a:off x="838200" y="1890486"/>
            <a:ext cx="7239000" cy="3352800"/>
            <a:chOff x="1447800" y="1828800"/>
            <a:chExt cx="7239000" cy="3352800"/>
          </a:xfrm>
        </p:grpSpPr>
        <p:sp>
          <p:nvSpPr>
            <p:cNvPr id="14" name="Rounded Rectangle 13"/>
            <p:cNvSpPr/>
            <p:nvPr/>
          </p:nvSpPr>
          <p:spPr>
            <a:xfrm>
              <a:off x="1447800" y="1828800"/>
              <a:ext cx="5791200" cy="762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600" dirty="0" smtClean="0"/>
                <a:t>Missing Class</a:t>
              </a:r>
              <a:endParaRPr lang="en-US" sz="3600" dirty="0"/>
            </a:p>
          </p:txBody>
        </p:sp>
        <p:sp>
          <p:nvSpPr>
            <p:cNvPr id="19" name="Rectangle 18"/>
            <p:cNvSpPr/>
            <p:nvPr/>
          </p:nvSpPr>
          <p:spPr>
            <a:xfrm>
              <a:off x="1447800" y="2514600"/>
              <a:ext cx="7239000" cy="2667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smtClean="0"/>
            </a:p>
          </p:txBody>
        </p:sp>
      </p:grpSp>
      <p:grpSp>
        <p:nvGrpSpPr>
          <p:cNvPr id="48" name="Group 47"/>
          <p:cNvGrpSpPr/>
          <p:nvPr/>
        </p:nvGrpSpPr>
        <p:grpSpPr>
          <a:xfrm>
            <a:off x="838200" y="1890486"/>
            <a:ext cx="7239000" cy="3352800"/>
            <a:chOff x="914400" y="3505200"/>
            <a:chExt cx="7239000" cy="3352800"/>
          </a:xfrm>
        </p:grpSpPr>
        <p:sp>
          <p:nvSpPr>
            <p:cNvPr id="16" name="Rounded Rectangle 15"/>
            <p:cNvSpPr/>
            <p:nvPr/>
          </p:nvSpPr>
          <p:spPr>
            <a:xfrm>
              <a:off x="914400" y="3505200"/>
              <a:ext cx="5029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smtClean="0"/>
                <a:t>Meeting Prerequisites</a:t>
              </a:r>
              <a:endParaRPr lang="en-US" sz="3600" dirty="0"/>
            </a:p>
          </p:txBody>
        </p:sp>
        <p:sp>
          <p:nvSpPr>
            <p:cNvPr id="20" name="Rectangle 19"/>
            <p:cNvSpPr/>
            <p:nvPr/>
          </p:nvSpPr>
          <p:spPr>
            <a:xfrm>
              <a:off x="914400" y="4191000"/>
              <a:ext cx="7239000" cy="2667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dirty="0" smtClean="0"/>
            </a:p>
          </p:txBody>
        </p:sp>
      </p:grpSp>
      <p:grpSp>
        <p:nvGrpSpPr>
          <p:cNvPr id="49" name="Group 48"/>
          <p:cNvGrpSpPr/>
          <p:nvPr/>
        </p:nvGrpSpPr>
        <p:grpSpPr>
          <a:xfrm>
            <a:off x="838200" y="1890486"/>
            <a:ext cx="7239000" cy="3352800"/>
            <a:chOff x="1371600" y="1981200"/>
            <a:chExt cx="7239000" cy="3352800"/>
          </a:xfrm>
        </p:grpSpPr>
        <p:sp>
          <p:nvSpPr>
            <p:cNvPr id="15" name="Rounded Rectangle 14"/>
            <p:cNvSpPr/>
            <p:nvPr/>
          </p:nvSpPr>
          <p:spPr>
            <a:xfrm>
              <a:off x="1371600" y="1981200"/>
              <a:ext cx="426720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t>Inclement Weather</a:t>
              </a:r>
              <a:endParaRPr lang="en-US" sz="3600" dirty="0"/>
            </a:p>
          </p:txBody>
        </p:sp>
        <p:sp>
          <p:nvSpPr>
            <p:cNvPr id="21" name="Rectangle 20"/>
            <p:cNvSpPr/>
            <p:nvPr/>
          </p:nvSpPr>
          <p:spPr>
            <a:xfrm>
              <a:off x="1371600" y="2667000"/>
              <a:ext cx="7239000" cy="2667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200" dirty="0" smtClean="0"/>
            </a:p>
          </p:txBody>
        </p:sp>
      </p:grpSp>
      <p:sp>
        <p:nvSpPr>
          <p:cNvPr id="26" name="TextBox 25"/>
          <p:cNvSpPr txBox="1"/>
          <p:nvPr/>
        </p:nvSpPr>
        <p:spPr>
          <a:xfrm>
            <a:off x="908958" y="2963101"/>
            <a:ext cx="6934200" cy="1569660"/>
          </a:xfrm>
          <a:prstGeom prst="rect">
            <a:avLst/>
          </a:prstGeom>
          <a:noFill/>
        </p:spPr>
        <p:txBody>
          <a:bodyPr wrap="square" rtlCol="0">
            <a:spAutoFit/>
          </a:bodyPr>
          <a:lstStyle/>
          <a:p>
            <a:pPr algn="ctr"/>
            <a:r>
              <a:rPr lang="en-US" sz="2400" dirty="0" smtClean="0">
                <a:solidFill>
                  <a:schemeClr val="bg1">
                    <a:lumMod val="50000"/>
                  </a:schemeClr>
                </a:solidFill>
                <a:latin typeface="+mj-lt"/>
              </a:rPr>
              <a:t>High school is not signing off on whether or not you can take the courses- they are signing off on your funding limits.</a:t>
            </a:r>
            <a:endParaRPr lang="en-US" sz="2400" dirty="0">
              <a:solidFill>
                <a:schemeClr val="bg1">
                  <a:lumMod val="50000"/>
                </a:schemeClr>
              </a:solidFill>
              <a:latin typeface="+mj-lt"/>
            </a:endParaRPr>
          </a:p>
        </p:txBody>
      </p:sp>
      <p:sp>
        <p:nvSpPr>
          <p:cNvPr id="29" name="TextBox 28"/>
          <p:cNvSpPr txBox="1"/>
          <p:nvPr/>
        </p:nvSpPr>
        <p:spPr>
          <a:xfrm>
            <a:off x="985158" y="2963101"/>
            <a:ext cx="6934200" cy="1569660"/>
          </a:xfrm>
          <a:prstGeom prst="rect">
            <a:avLst/>
          </a:prstGeom>
          <a:noFill/>
        </p:spPr>
        <p:txBody>
          <a:bodyPr wrap="square" rtlCol="0">
            <a:spAutoFit/>
          </a:bodyPr>
          <a:lstStyle/>
          <a:p>
            <a:pPr algn="ctr"/>
            <a:r>
              <a:rPr lang="en-US" sz="2400" dirty="0" err="1" smtClean="0">
                <a:solidFill>
                  <a:schemeClr val="bg1">
                    <a:lumMod val="50000"/>
                  </a:schemeClr>
                </a:solidFill>
                <a:latin typeface="+mj-lt"/>
              </a:rPr>
              <a:t>Waitlisting</a:t>
            </a:r>
            <a:r>
              <a:rPr lang="en-US" sz="2400" dirty="0" smtClean="0">
                <a:solidFill>
                  <a:schemeClr val="bg1">
                    <a:lumMod val="50000"/>
                  </a:schemeClr>
                </a:solidFill>
                <a:latin typeface="+mj-lt"/>
              </a:rPr>
              <a:t> means a class is at capacity, but you are putting yourself on a list so that if someone drops the class you can get in off the waitlist</a:t>
            </a:r>
            <a:endParaRPr lang="en-US" sz="2400" dirty="0">
              <a:solidFill>
                <a:schemeClr val="bg1">
                  <a:lumMod val="50000"/>
                </a:schemeClr>
              </a:solidFill>
              <a:latin typeface="+mj-lt"/>
            </a:endParaRPr>
          </a:p>
        </p:txBody>
      </p:sp>
      <p:sp>
        <p:nvSpPr>
          <p:cNvPr id="30" name="TextBox 29"/>
          <p:cNvSpPr txBox="1"/>
          <p:nvPr/>
        </p:nvSpPr>
        <p:spPr>
          <a:xfrm>
            <a:off x="985158" y="3008761"/>
            <a:ext cx="6934200" cy="830997"/>
          </a:xfrm>
          <a:prstGeom prst="rect">
            <a:avLst/>
          </a:prstGeom>
          <a:noFill/>
        </p:spPr>
        <p:txBody>
          <a:bodyPr wrap="square" rtlCol="0">
            <a:spAutoFit/>
          </a:bodyPr>
          <a:lstStyle/>
          <a:p>
            <a:pPr algn="ctr"/>
            <a:r>
              <a:rPr lang="en-US" sz="2400" dirty="0" smtClean="0">
                <a:solidFill>
                  <a:schemeClr val="bg1">
                    <a:lumMod val="50000"/>
                  </a:schemeClr>
                </a:solidFill>
                <a:latin typeface="+mj-lt"/>
              </a:rPr>
              <a:t>Waitlists are for academic classes.  Waitlists can take up to 30 students.</a:t>
            </a:r>
            <a:endParaRPr lang="en-US" sz="2400" dirty="0">
              <a:solidFill>
                <a:schemeClr val="bg1">
                  <a:lumMod val="50000"/>
                </a:schemeClr>
              </a:solidFill>
              <a:latin typeface="+mj-lt"/>
            </a:endParaRPr>
          </a:p>
        </p:txBody>
      </p:sp>
      <p:sp>
        <p:nvSpPr>
          <p:cNvPr id="31" name="TextBox 30"/>
          <p:cNvSpPr txBox="1"/>
          <p:nvPr/>
        </p:nvSpPr>
        <p:spPr>
          <a:xfrm>
            <a:off x="908958" y="2963101"/>
            <a:ext cx="6934200" cy="1569660"/>
          </a:xfrm>
          <a:prstGeom prst="rect">
            <a:avLst/>
          </a:prstGeom>
          <a:noFill/>
        </p:spPr>
        <p:txBody>
          <a:bodyPr wrap="square" rtlCol="0">
            <a:spAutoFit/>
          </a:bodyPr>
          <a:lstStyle/>
          <a:p>
            <a:pPr algn="ctr"/>
            <a:r>
              <a:rPr lang="en-US" sz="2400" dirty="0" smtClean="0">
                <a:solidFill>
                  <a:schemeClr val="bg1">
                    <a:lumMod val="50000"/>
                  </a:schemeClr>
                </a:solidFill>
                <a:latin typeface="+mj-lt"/>
              </a:rPr>
              <a:t>When you are taken off the waitlist and put into a class, you will receive an email notification if your email address is up to date in our system.</a:t>
            </a:r>
            <a:endParaRPr lang="en-US" sz="2400" dirty="0">
              <a:solidFill>
                <a:schemeClr val="bg1">
                  <a:lumMod val="50000"/>
                </a:schemeClr>
              </a:solidFill>
              <a:latin typeface="+mj-lt"/>
            </a:endParaRPr>
          </a:p>
        </p:txBody>
      </p:sp>
      <p:sp>
        <p:nvSpPr>
          <p:cNvPr id="33" name="TextBox 32"/>
          <p:cNvSpPr txBox="1"/>
          <p:nvPr/>
        </p:nvSpPr>
        <p:spPr>
          <a:xfrm>
            <a:off x="1012372" y="2951432"/>
            <a:ext cx="6934200" cy="1200329"/>
          </a:xfrm>
          <a:prstGeom prst="rect">
            <a:avLst/>
          </a:prstGeom>
          <a:noFill/>
        </p:spPr>
        <p:txBody>
          <a:bodyPr wrap="square" rtlCol="0">
            <a:spAutoFit/>
          </a:bodyPr>
          <a:lstStyle/>
          <a:p>
            <a:pPr algn="ctr"/>
            <a:r>
              <a:rPr lang="en-US" sz="2400" dirty="0" smtClean="0">
                <a:solidFill>
                  <a:schemeClr val="bg1">
                    <a:lumMod val="50000"/>
                  </a:schemeClr>
                </a:solidFill>
                <a:latin typeface="+mj-lt"/>
              </a:rPr>
              <a:t>If you have conflicting classes you will be dropped from the last class added after 24 business hours</a:t>
            </a:r>
            <a:endParaRPr lang="en-US" sz="2400" dirty="0">
              <a:solidFill>
                <a:schemeClr val="bg1">
                  <a:lumMod val="50000"/>
                </a:schemeClr>
              </a:solidFill>
              <a:latin typeface="+mj-lt"/>
            </a:endParaRPr>
          </a:p>
        </p:txBody>
      </p:sp>
      <p:sp>
        <p:nvSpPr>
          <p:cNvPr id="35" name="TextBox 34"/>
          <p:cNvSpPr txBox="1"/>
          <p:nvPr/>
        </p:nvSpPr>
        <p:spPr>
          <a:xfrm>
            <a:off x="985158" y="3008761"/>
            <a:ext cx="6934200" cy="830997"/>
          </a:xfrm>
          <a:prstGeom prst="rect">
            <a:avLst/>
          </a:prstGeom>
          <a:noFill/>
        </p:spPr>
        <p:txBody>
          <a:bodyPr wrap="square" rtlCol="0">
            <a:spAutoFit/>
          </a:bodyPr>
          <a:lstStyle/>
          <a:p>
            <a:pPr algn="ctr"/>
            <a:r>
              <a:rPr lang="en-US" sz="2400" dirty="0" smtClean="0">
                <a:solidFill>
                  <a:schemeClr val="bg1">
                    <a:lumMod val="50000"/>
                  </a:schemeClr>
                </a:solidFill>
                <a:latin typeface="+mj-lt"/>
              </a:rPr>
              <a:t>You are expected to contact your instructor if you will miss class</a:t>
            </a:r>
            <a:endParaRPr lang="en-US" sz="2400" dirty="0">
              <a:solidFill>
                <a:schemeClr val="bg1">
                  <a:lumMod val="50000"/>
                </a:schemeClr>
              </a:solidFill>
              <a:latin typeface="+mj-lt"/>
            </a:endParaRPr>
          </a:p>
        </p:txBody>
      </p:sp>
      <p:sp>
        <p:nvSpPr>
          <p:cNvPr id="36" name="TextBox 35"/>
          <p:cNvSpPr txBox="1"/>
          <p:nvPr/>
        </p:nvSpPr>
        <p:spPr>
          <a:xfrm>
            <a:off x="985158" y="2932561"/>
            <a:ext cx="6934200" cy="1200329"/>
          </a:xfrm>
          <a:prstGeom prst="rect">
            <a:avLst/>
          </a:prstGeom>
          <a:noFill/>
        </p:spPr>
        <p:txBody>
          <a:bodyPr wrap="square" rtlCol="0">
            <a:spAutoFit/>
          </a:bodyPr>
          <a:lstStyle/>
          <a:p>
            <a:pPr algn="ctr"/>
            <a:r>
              <a:rPr lang="en-US" sz="2400" dirty="0" smtClean="0">
                <a:solidFill>
                  <a:schemeClr val="bg1">
                    <a:lumMod val="50000"/>
                  </a:schemeClr>
                </a:solidFill>
                <a:latin typeface="+mj-lt"/>
              </a:rPr>
              <a:t>Required high school activities do not automatically dismiss you from college classes</a:t>
            </a:r>
            <a:endParaRPr lang="en-US" sz="2400" dirty="0">
              <a:solidFill>
                <a:schemeClr val="bg1">
                  <a:lumMod val="50000"/>
                </a:schemeClr>
              </a:solidFill>
              <a:latin typeface="+mj-lt"/>
            </a:endParaRPr>
          </a:p>
        </p:txBody>
      </p:sp>
      <p:sp>
        <p:nvSpPr>
          <p:cNvPr id="37" name="TextBox 36"/>
          <p:cNvSpPr txBox="1"/>
          <p:nvPr/>
        </p:nvSpPr>
        <p:spPr>
          <a:xfrm>
            <a:off x="1012372" y="3015964"/>
            <a:ext cx="6934200" cy="830997"/>
          </a:xfrm>
          <a:prstGeom prst="rect">
            <a:avLst/>
          </a:prstGeom>
          <a:noFill/>
        </p:spPr>
        <p:txBody>
          <a:bodyPr wrap="square" rtlCol="0">
            <a:spAutoFit/>
          </a:bodyPr>
          <a:lstStyle/>
          <a:p>
            <a:pPr algn="ctr"/>
            <a:r>
              <a:rPr lang="en-US" sz="2400" dirty="0" smtClean="0">
                <a:solidFill>
                  <a:schemeClr val="bg1">
                    <a:lumMod val="50000"/>
                  </a:schemeClr>
                </a:solidFill>
                <a:latin typeface="+mj-lt"/>
              </a:rPr>
              <a:t>You have the right to fail your college classes- or to pass them!</a:t>
            </a:r>
            <a:endParaRPr lang="en-US" sz="2400" dirty="0">
              <a:solidFill>
                <a:schemeClr val="bg1">
                  <a:lumMod val="50000"/>
                </a:schemeClr>
              </a:solidFill>
              <a:latin typeface="+mj-lt"/>
            </a:endParaRPr>
          </a:p>
        </p:txBody>
      </p:sp>
      <p:sp>
        <p:nvSpPr>
          <p:cNvPr id="39" name="TextBox 38"/>
          <p:cNvSpPr txBox="1"/>
          <p:nvPr/>
        </p:nvSpPr>
        <p:spPr>
          <a:xfrm>
            <a:off x="908958" y="2974769"/>
            <a:ext cx="6934200" cy="1938992"/>
          </a:xfrm>
          <a:prstGeom prst="rect">
            <a:avLst/>
          </a:prstGeom>
          <a:noFill/>
        </p:spPr>
        <p:txBody>
          <a:bodyPr wrap="square" rtlCol="0">
            <a:spAutoFit/>
          </a:bodyPr>
          <a:lstStyle/>
          <a:p>
            <a:pPr algn="ctr"/>
            <a:r>
              <a:rPr lang="en-US" sz="2400" dirty="0" smtClean="0">
                <a:solidFill>
                  <a:schemeClr val="bg1">
                    <a:lumMod val="50000"/>
                  </a:schemeClr>
                </a:solidFill>
                <a:latin typeface="+mj-lt"/>
              </a:rPr>
              <a:t>High school classes do not count as prerequisites for college classes except for Algebra II.  With a “C” or better EACH semester you can get placed into college level math</a:t>
            </a:r>
            <a:endParaRPr lang="en-US" sz="2400" dirty="0">
              <a:solidFill>
                <a:schemeClr val="bg1">
                  <a:lumMod val="50000"/>
                </a:schemeClr>
              </a:solidFill>
              <a:latin typeface="+mj-lt"/>
            </a:endParaRPr>
          </a:p>
        </p:txBody>
      </p:sp>
      <p:sp>
        <p:nvSpPr>
          <p:cNvPr id="40" name="TextBox 39"/>
          <p:cNvSpPr txBox="1"/>
          <p:nvPr/>
        </p:nvSpPr>
        <p:spPr>
          <a:xfrm>
            <a:off x="985158" y="2981902"/>
            <a:ext cx="6934200" cy="1200329"/>
          </a:xfrm>
          <a:prstGeom prst="rect">
            <a:avLst/>
          </a:prstGeom>
          <a:noFill/>
        </p:spPr>
        <p:txBody>
          <a:bodyPr wrap="square" rtlCol="0">
            <a:spAutoFit/>
          </a:bodyPr>
          <a:lstStyle/>
          <a:p>
            <a:pPr algn="ctr"/>
            <a:r>
              <a:rPr lang="en-US" sz="2400" dirty="0" smtClean="0">
                <a:solidFill>
                  <a:schemeClr val="bg1">
                    <a:lumMod val="50000"/>
                  </a:schemeClr>
                </a:solidFill>
                <a:latin typeface="+mj-lt"/>
              </a:rPr>
              <a:t>To receive a prerequisite override, you must contact the instructor and have them sign an add/drop form</a:t>
            </a:r>
            <a:endParaRPr lang="en-US" sz="2400" dirty="0">
              <a:solidFill>
                <a:schemeClr val="bg1">
                  <a:lumMod val="50000"/>
                </a:schemeClr>
              </a:solidFill>
              <a:latin typeface="+mj-lt"/>
            </a:endParaRPr>
          </a:p>
        </p:txBody>
      </p:sp>
      <p:sp>
        <p:nvSpPr>
          <p:cNvPr id="41" name="TextBox 40"/>
          <p:cNvSpPr txBox="1"/>
          <p:nvPr/>
        </p:nvSpPr>
        <p:spPr>
          <a:xfrm>
            <a:off x="985158" y="2963101"/>
            <a:ext cx="6934200" cy="1569660"/>
          </a:xfrm>
          <a:prstGeom prst="rect">
            <a:avLst/>
          </a:prstGeom>
          <a:noFill/>
        </p:spPr>
        <p:txBody>
          <a:bodyPr wrap="square" rtlCol="0">
            <a:spAutoFit/>
          </a:bodyPr>
          <a:lstStyle/>
          <a:p>
            <a:pPr algn="ctr"/>
            <a:r>
              <a:rPr lang="en-US" sz="2400" dirty="0" smtClean="0">
                <a:solidFill>
                  <a:schemeClr val="bg1">
                    <a:lumMod val="50000"/>
                  </a:schemeClr>
                </a:solidFill>
                <a:latin typeface="+mj-lt"/>
              </a:rPr>
              <a:t>If you are enrolled in the prerequisite class during the current quarter, you can register for the next class for the next quarter</a:t>
            </a:r>
            <a:endParaRPr lang="en-US" sz="2400" dirty="0">
              <a:solidFill>
                <a:schemeClr val="bg1">
                  <a:lumMod val="50000"/>
                </a:schemeClr>
              </a:solidFill>
              <a:latin typeface="+mj-lt"/>
            </a:endParaRPr>
          </a:p>
        </p:txBody>
      </p:sp>
      <p:sp>
        <p:nvSpPr>
          <p:cNvPr id="42" name="TextBox 41"/>
          <p:cNvSpPr txBox="1"/>
          <p:nvPr/>
        </p:nvSpPr>
        <p:spPr>
          <a:xfrm>
            <a:off x="985158" y="2951432"/>
            <a:ext cx="6934200" cy="1200329"/>
          </a:xfrm>
          <a:prstGeom prst="rect">
            <a:avLst/>
          </a:prstGeom>
          <a:noFill/>
        </p:spPr>
        <p:txBody>
          <a:bodyPr wrap="square" rtlCol="0">
            <a:spAutoFit/>
          </a:bodyPr>
          <a:lstStyle/>
          <a:p>
            <a:pPr algn="ctr"/>
            <a:r>
              <a:rPr lang="en-US" sz="2400" dirty="0" smtClean="0">
                <a:solidFill>
                  <a:schemeClr val="bg1">
                    <a:lumMod val="50000"/>
                  </a:schemeClr>
                </a:solidFill>
                <a:latin typeface="+mj-lt"/>
              </a:rPr>
              <a:t>If you do not meet a prerequisite for a class you will be dropped from the class before the quarter begins</a:t>
            </a:r>
            <a:endParaRPr lang="en-US" sz="2400" dirty="0">
              <a:solidFill>
                <a:schemeClr val="bg1">
                  <a:lumMod val="50000"/>
                </a:schemeClr>
              </a:solidFill>
              <a:latin typeface="+mj-lt"/>
            </a:endParaRPr>
          </a:p>
        </p:txBody>
      </p:sp>
      <p:sp>
        <p:nvSpPr>
          <p:cNvPr id="44" name="TextBox 43"/>
          <p:cNvSpPr txBox="1"/>
          <p:nvPr/>
        </p:nvSpPr>
        <p:spPr>
          <a:xfrm>
            <a:off x="1034143" y="2951432"/>
            <a:ext cx="6934200" cy="1200329"/>
          </a:xfrm>
          <a:prstGeom prst="rect">
            <a:avLst/>
          </a:prstGeom>
          <a:noFill/>
        </p:spPr>
        <p:txBody>
          <a:bodyPr wrap="square" rtlCol="0">
            <a:spAutoFit/>
          </a:bodyPr>
          <a:lstStyle/>
          <a:p>
            <a:pPr algn="ctr"/>
            <a:r>
              <a:rPr lang="en-US" sz="2400" dirty="0" smtClean="0">
                <a:solidFill>
                  <a:schemeClr val="bg1">
                    <a:lumMod val="50000"/>
                  </a:schemeClr>
                </a:solidFill>
                <a:latin typeface="+mj-lt"/>
              </a:rPr>
              <a:t>If the college is open, you are expected to attend classes even if your high school is closed</a:t>
            </a:r>
            <a:endParaRPr lang="en-US" sz="2400" dirty="0">
              <a:solidFill>
                <a:schemeClr val="bg1">
                  <a:lumMod val="50000"/>
                </a:schemeClr>
              </a:solidFill>
              <a:latin typeface="+mj-lt"/>
            </a:endParaRPr>
          </a:p>
        </p:txBody>
      </p:sp>
      <p:sp>
        <p:nvSpPr>
          <p:cNvPr id="45" name="TextBox 44"/>
          <p:cNvSpPr txBox="1"/>
          <p:nvPr/>
        </p:nvSpPr>
        <p:spPr>
          <a:xfrm>
            <a:off x="985158" y="2951432"/>
            <a:ext cx="6934200" cy="1200329"/>
          </a:xfrm>
          <a:prstGeom prst="rect">
            <a:avLst/>
          </a:prstGeom>
          <a:noFill/>
        </p:spPr>
        <p:txBody>
          <a:bodyPr wrap="square" rtlCol="0">
            <a:spAutoFit/>
          </a:bodyPr>
          <a:lstStyle/>
          <a:p>
            <a:pPr algn="ctr"/>
            <a:r>
              <a:rPr lang="en-US" sz="2400" dirty="0" smtClean="0">
                <a:solidFill>
                  <a:schemeClr val="bg1">
                    <a:lumMod val="50000"/>
                  </a:schemeClr>
                </a:solidFill>
                <a:latin typeface="+mj-lt"/>
              </a:rPr>
              <a:t>If the college is open and you miss class you could be penalized in your classes</a:t>
            </a:r>
            <a:endParaRPr lang="en-US" sz="2400" dirty="0">
              <a:solidFill>
                <a:schemeClr val="bg1">
                  <a:lumMod val="50000"/>
                </a:schemeClr>
              </a:solidFill>
              <a:latin typeface="+mj-lt"/>
            </a:endParaRPr>
          </a:p>
        </p:txBody>
      </p:sp>
      <p:sp>
        <p:nvSpPr>
          <p:cNvPr id="46" name="TextBox 45"/>
          <p:cNvSpPr txBox="1"/>
          <p:nvPr/>
        </p:nvSpPr>
        <p:spPr>
          <a:xfrm>
            <a:off x="908958" y="2974769"/>
            <a:ext cx="6934200" cy="1938992"/>
          </a:xfrm>
          <a:prstGeom prst="rect">
            <a:avLst/>
          </a:prstGeom>
          <a:noFill/>
        </p:spPr>
        <p:txBody>
          <a:bodyPr wrap="square" rtlCol="0">
            <a:spAutoFit/>
          </a:bodyPr>
          <a:lstStyle/>
          <a:p>
            <a:pPr algn="ctr"/>
            <a:r>
              <a:rPr lang="en-US" sz="2400" dirty="0" smtClean="0">
                <a:solidFill>
                  <a:schemeClr val="bg1">
                    <a:lumMod val="50000"/>
                  </a:schemeClr>
                </a:solidFill>
                <a:latin typeface="+mj-lt"/>
              </a:rPr>
              <a:t>The college will post to the major TV stations and radio stations any closures.  You can also get email or text message notifications from www.e2campus.com/my/spscc</a:t>
            </a:r>
            <a:endParaRPr lang="en-US" sz="2400" dirty="0">
              <a:solidFill>
                <a:schemeClr val="bg1">
                  <a:lumMod val="50000"/>
                </a:schemeClr>
              </a:solidFill>
              <a:latin typeface="+mj-lt"/>
            </a:endParaRPr>
          </a:p>
        </p:txBody>
      </p:sp>
      <p:sp>
        <p:nvSpPr>
          <p:cNvPr id="47" name="TextBox 46"/>
          <p:cNvSpPr txBox="1"/>
          <p:nvPr/>
        </p:nvSpPr>
        <p:spPr>
          <a:xfrm>
            <a:off x="1106714" y="2932561"/>
            <a:ext cx="6934200" cy="1200329"/>
          </a:xfrm>
          <a:prstGeom prst="rect">
            <a:avLst/>
          </a:prstGeom>
          <a:noFill/>
        </p:spPr>
        <p:txBody>
          <a:bodyPr wrap="square" rtlCol="0">
            <a:spAutoFit/>
          </a:bodyPr>
          <a:lstStyle/>
          <a:p>
            <a:pPr algn="ctr"/>
            <a:r>
              <a:rPr lang="en-US" sz="2400" dirty="0" smtClean="0">
                <a:solidFill>
                  <a:schemeClr val="bg1">
                    <a:lumMod val="50000"/>
                  </a:schemeClr>
                </a:solidFill>
                <a:latin typeface="+mj-lt"/>
              </a:rPr>
              <a:t>Students and parents should have a “plan B” for bad weather to get the student to classes at the college</a:t>
            </a:r>
            <a:endParaRPr lang="en-US" sz="2400" dirty="0">
              <a:solidFill>
                <a:schemeClr val="bg1">
                  <a:lumMod val="50000"/>
                </a:schemeClr>
              </a:solidFill>
              <a:latin typeface="+mj-lt"/>
            </a:endParaRPr>
          </a:p>
        </p:txBody>
      </p:sp>
      <p:sp>
        <p:nvSpPr>
          <p:cNvPr id="38" name="TextBox 37"/>
          <p:cNvSpPr txBox="1"/>
          <p:nvPr/>
        </p:nvSpPr>
        <p:spPr>
          <a:xfrm>
            <a:off x="992415" y="2971800"/>
            <a:ext cx="6934200" cy="1200329"/>
          </a:xfrm>
          <a:prstGeom prst="rect">
            <a:avLst/>
          </a:prstGeom>
          <a:noFill/>
        </p:spPr>
        <p:txBody>
          <a:bodyPr wrap="square" rtlCol="0">
            <a:spAutoFit/>
          </a:bodyPr>
          <a:lstStyle/>
          <a:p>
            <a:pPr algn="ctr"/>
            <a:r>
              <a:rPr lang="en-US" sz="2400" dirty="0" smtClean="0">
                <a:solidFill>
                  <a:schemeClr val="bg1">
                    <a:lumMod val="50000"/>
                  </a:schemeClr>
                </a:solidFill>
                <a:latin typeface="+mj-lt"/>
              </a:rPr>
              <a:t>Changes to your high school classes will require a new verification form if it affects your funding limits.</a:t>
            </a:r>
            <a:endParaRPr lang="en-US" sz="2400" dirty="0">
              <a:solidFill>
                <a:schemeClr val="bg1">
                  <a:lumMod val="50000"/>
                </a:schemeClr>
              </a:solidFill>
              <a:latin typeface="+mj-lt"/>
            </a:endParaRPr>
          </a:p>
        </p:txBody>
      </p:sp>
      <p:sp>
        <p:nvSpPr>
          <p:cNvPr id="50" name="TextBox 49"/>
          <p:cNvSpPr txBox="1"/>
          <p:nvPr/>
        </p:nvSpPr>
        <p:spPr>
          <a:xfrm>
            <a:off x="992415" y="2932561"/>
            <a:ext cx="6934200" cy="1200329"/>
          </a:xfrm>
          <a:prstGeom prst="rect">
            <a:avLst/>
          </a:prstGeom>
          <a:noFill/>
        </p:spPr>
        <p:txBody>
          <a:bodyPr wrap="square" rtlCol="0">
            <a:spAutoFit/>
          </a:bodyPr>
          <a:lstStyle/>
          <a:p>
            <a:pPr algn="ctr"/>
            <a:r>
              <a:rPr lang="en-US" sz="2400" dirty="0" smtClean="0">
                <a:solidFill>
                  <a:schemeClr val="bg1">
                    <a:lumMod val="50000"/>
                  </a:schemeClr>
                </a:solidFill>
                <a:latin typeface="+mj-lt"/>
              </a:rPr>
              <a:t>Changes to your college classes you can make online or by filling out a registration form</a:t>
            </a:r>
            <a:endParaRPr lang="en-US" sz="2400" dirty="0">
              <a:solidFill>
                <a:schemeClr val="bg1">
                  <a:lumMod val="50000"/>
                </a:schemeClr>
              </a:solidFill>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1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31"/>
                                        </p:tgtEl>
                                      </p:cBhvr>
                                    </p:animEffect>
                                    <p:set>
                                      <p:cBhvr>
                                        <p:cTn id="72" dur="1" fill="hold">
                                          <p:stCondLst>
                                            <p:cond delay="499"/>
                                          </p:stCondLst>
                                        </p:cTn>
                                        <p:tgtEl>
                                          <p:spTgt spid="3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left)">
                                      <p:cBhvr>
                                        <p:cTn id="87" dur="10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35"/>
                                        </p:tgtEl>
                                      </p:cBhvr>
                                    </p:animEffect>
                                    <p:set>
                                      <p:cBhvr>
                                        <p:cTn id="97" dur="1" fill="hold">
                                          <p:stCondLst>
                                            <p:cond delay="499"/>
                                          </p:stCondLst>
                                        </p:cTn>
                                        <p:tgtEl>
                                          <p:spTgt spid="3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10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36"/>
                                        </p:tgtEl>
                                      </p:cBhvr>
                                    </p:animEffect>
                                    <p:set>
                                      <p:cBhvr>
                                        <p:cTn id="107" dur="1" fill="hold">
                                          <p:stCondLst>
                                            <p:cond delay="499"/>
                                          </p:stCondLst>
                                        </p:cTn>
                                        <p:tgtEl>
                                          <p:spTgt spid="3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10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xit" presetSubtype="10" fill="hold" grpId="1" nodeType="clickEffect">
                                  <p:stCondLst>
                                    <p:cond delay="0"/>
                                  </p:stCondLst>
                                  <p:childTnLst>
                                    <p:animEffect transition="out" filter="blinds(horizontal)">
                                      <p:cBhvr>
                                        <p:cTn id="116" dur="500"/>
                                        <p:tgtEl>
                                          <p:spTgt spid="37"/>
                                        </p:tgtEl>
                                      </p:cBhvr>
                                    </p:animEffect>
                                    <p:set>
                                      <p:cBhvr>
                                        <p:cTn id="117" dur="1" fill="hold">
                                          <p:stCondLst>
                                            <p:cond delay="499"/>
                                          </p:stCondLst>
                                        </p:cTn>
                                        <p:tgtEl>
                                          <p:spTgt spid="3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wipe(left)">
                                      <p:cBhvr>
                                        <p:cTn id="122" dur="1000"/>
                                        <p:tgtEl>
                                          <p:spTgt spid="4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1000"/>
                                        <p:tgtEl>
                                          <p:spTgt spid="3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xit" presetSubtype="10" fill="hold" grpId="1" nodeType="clickEffect">
                                  <p:stCondLst>
                                    <p:cond delay="0"/>
                                  </p:stCondLst>
                                  <p:childTnLst>
                                    <p:animEffect transition="out" filter="blinds(horizontal)">
                                      <p:cBhvr>
                                        <p:cTn id="131" dur="500"/>
                                        <p:tgtEl>
                                          <p:spTgt spid="39"/>
                                        </p:tgtEl>
                                      </p:cBhvr>
                                    </p:animEffect>
                                    <p:set>
                                      <p:cBhvr>
                                        <p:cTn id="132" dur="1" fill="hold">
                                          <p:stCondLst>
                                            <p:cond delay="499"/>
                                          </p:stCondLst>
                                        </p:cTn>
                                        <p:tgtEl>
                                          <p:spTgt spid="3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100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xit" presetSubtype="10" fill="hold" grpId="1" nodeType="clickEffect">
                                  <p:stCondLst>
                                    <p:cond delay="0"/>
                                  </p:stCondLst>
                                  <p:childTnLst>
                                    <p:animEffect transition="out" filter="blinds(horizontal)">
                                      <p:cBhvr>
                                        <p:cTn id="141" dur="500"/>
                                        <p:tgtEl>
                                          <p:spTgt spid="40"/>
                                        </p:tgtEl>
                                      </p:cBhvr>
                                    </p:animEffect>
                                    <p:set>
                                      <p:cBhvr>
                                        <p:cTn id="142" dur="1" fill="hold">
                                          <p:stCondLst>
                                            <p:cond delay="499"/>
                                          </p:stCondLst>
                                        </p:cTn>
                                        <p:tgtEl>
                                          <p:spTgt spid="40"/>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1"/>
                                        </p:tgtEl>
                                        <p:attrNameLst>
                                          <p:attrName>style.visibility</p:attrName>
                                        </p:attrNameLst>
                                      </p:cBhvr>
                                      <p:to>
                                        <p:strVal val="visible"/>
                                      </p:to>
                                    </p:set>
                                    <p:animEffect transition="in" filter="fade">
                                      <p:cBhvr>
                                        <p:cTn id="147" dur="1000"/>
                                        <p:tgtEl>
                                          <p:spTgt spid="41"/>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xit" presetSubtype="10" fill="hold" grpId="1" nodeType="clickEffect">
                                  <p:stCondLst>
                                    <p:cond delay="0"/>
                                  </p:stCondLst>
                                  <p:childTnLst>
                                    <p:animEffect transition="out" filter="blinds(horizontal)">
                                      <p:cBhvr>
                                        <p:cTn id="151" dur="500"/>
                                        <p:tgtEl>
                                          <p:spTgt spid="41"/>
                                        </p:tgtEl>
                                      </p:cBhvr>
                                    </p:animEffect>
                                    <p:set>
                                      <p:cBhvr>
                                        <p:cTn id="152" dur="1" fill="hold">
                                          <p:stCondLst>
                                            <p:cond delay="499"/>
                                          </p:stCondLst>
                                        </p:cTn>
                                        <p:tgtEl>
                                          <p:spTgt spid="4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fade">
                                      <p:cBhvr>
                                        <p:cTn id="157" dur="1000"/>
                                        <p:tgtEl>
                                          <p:spTgt spid="42"/>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xit" presetSubtype="10" fill="hold" grpId="1" nodeType="clickEffect">
                                  <p:stCondLst>
                                    <p:cond delay="0"/>
                                  </p:stCondLst>
                                  <p:childTnLst>
                                    <p:animEffect transition="out" filter="blinds(horizontal)">
                                      <p:cBhvr>
                                        <p:cTn id="161" dur="500"/>
                                        <p:tgtEl>
                                          <p:spTgt spid="42"/>
                                        </p:tgtEl>
                                      </p:cBhvr>
                                    </p:animEffect>
                                    <p:set>
                                      <p:cBhvr>
                                        <p:cTn id="162" dur="1" fill="hold">
                                          <p:stCondLst>
                                            <p:cond delay="499"/>
                                          </p:stCondLst>
                                        </p:cTn>
                                        <p:tgtEl>
                                          <p:spTgt spid="42"/>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childTnLst>
                                    <p:set>
                                      <p:cBhvr>
                                        <p:cTn id="166" dur="1" fill="hold">
                                          <p:stCondLst>
                                            <p:cond delay="0"/>
                                          </p:stCondLst>
                                        </p:cTn>
                                        <p:tgtEl>
                                          <p:spTgt spid="49"/>
                                        </p:tgtEl>
                                        <p:attrNameLst>
                                          <p:attrName>style.visibility</p:attrName>
                                        </p:attrNameLst>
                                      </p:cBhvr>
                                      <p:to>
                                        <p:strVal val="visible"/>
                                      </p:to>
                                    </p:set>
                                    <p:animEffect transition="in" filter="wipe(left)">
                                      <p:cBhvr>
                                        <p:cTn id="167" dur="1000"/>
                                        <p:tgtEl>
                                          <p:spTgt spid="49"/>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fade">
                                      <p:cBhvr>
                                        <p:cTn id="172" dur="1000"/>
                                        <p:tgtEl>
                                          <p:spTgt spid="44"/>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xit" presetSubtype="10" fill="hold" grpId="1" nodeType="clickEffect">
                                  <p:stCondLst>
                                    <p:cond delay="0"/>
                                  </p:stCondLst>
                                  <p:childTnLst>
                                    <p:animEffect transition="out" filter="blinds(horizontal)">
                                      <p:cBhvr>
                                        <p:cTn id="176" dur="500"/>
                                        <p:tgtEl>
                                          <p:spTgt spid="44"/>
                                        </p:tgtEl>
                                      </p:cBhvr>
                                    </p:animEffect>
                                    <p:set>
                                      <p:cBhvr>
                                        <p:cTn id="177" dur="1" fill="hold">
                                          <p:stCondLst>
                                            <p:cond delay="499"/>
                                          </p:stCondLst>
                                        </p:cTn>
                                        <p:tgtEl>
                                          <p:spTgt spid="44"/>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fade">
                                      <p:cBhvr>
                                        <p:cTn id="182" dur="1000"/>
                                        <p:tgtEl>
                                          <p:spTgt spid="45"/>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xit" presetSubtype="10" fill="hold" grpId="1" nodeType="clickEffect">
                                  <p:stCondLst>
                                    <p:cond delay="0"/>
                                  </p:stCondLst>
                                  <p:childTnLst>
                                    <p:animEffect transition="out" filter="blinds(horizontal)">
                                      <p:cBhvr>
                                        <p:cTn id="186" dur="500"/>
                                        <p:tgtEl>
                                          <p:spTgt spid="45"/>
                                        </p:tgtEl>
                                      </p:cBhvr>
                                    </p:animEffect>
                                    <p:set>
                                      <p:cBhvr>
                                        <p:cTn id="187" dur="1" fill="hold">
                                          <p:stCondLst>
                                            <p:cond delay="499"/>
                                          </p:stCondLst>
                                        </p:cTn>
                                        <p:tgtEl>
                                          <p:spTgt spid="45"/>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6"/>
                                        </p:tgtEl>
                                        <p:attrNameLst>
                                          <p:attrName>style.visibility</p:attrName>
                                        </p:attrNameLst>
                                      </p:cBhvr>
                                      <p:to>
                                        <p:strVal val="visible"/>
                                      </p:to>
                                    </p:set>
                                    <p:animEffect transition="in" filter="fade">
                                      <p:cBhvr>
                                        <p:cTn id="192" dur="1000"/>
                                        <p:tgtEl>
                                          <p:spTgt spid="46"/>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xit" presetSubtype="10" fill="hold" grpId="1" nodeType="clickEffect">
                                  <p:stCondLst>
                                    <p:cond delay="0"/>
                                  </p:stCondLst>
                                  <p:childTnLst>
                                    <p:animEffect transition="out" filter="blinds(horizontal)">
                                      <p:cBhvr>
                                        <p:cTn id="196" dur="500"/>
                                        <p:tgtEl>
                                          <p:spTgt spid="46"/>
                                        </p:tgtEl>
                                      </p:cBhvr>
                                    </p:animEffect>
                                    <p:set>
                                      <p:cBhvr>
                                        <p:cTn id="197" dur="1" fill="hold">
                                          <p:stCondLst>
                                            <p:cond delay="499"/>
                                          </p:stCondLst>
                                        </p:cTn>
                                        <p:tgtEl>
                                          <p:spTgt spid="46"/>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47"/>
                                        </p:tgtEl>
                                        <p:attrNameLst>
                                          <p:attrName>style.visibility</p:attrName>
                                        </p:attrNameLst>
                                      </p:cBhvr>
                                      <p:to>
                                        <p:strVal val="visible"/>
                                      </p:to>
                                    </p:set>
                                    <p:animEffect transition="in" filter="fade">
                                      <p:cBhvr>
                                        <p:cTn id="202"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9" grpId="0"/>
      <p:bldP spid="29" grpId="1"/>
      <p:bldP spid="30" grpId="0"/>
      <p:bldP spid="30" grpId="1"/>
      <p:bldP spid="31" grpId="0"/>
      <p:bldP spid="31" grpId="1"/>
      <p:bldP spid="33" grpId="0"/>
      <p:bldP spid="33" grpId="1"/>
      <p:bldP spid="35" grpId="0"/>
      <p:bldP spid="35" grpId="1"/>
      <p:bldP spid="36" grpId="0"/>
      <p:bldP spid="36" grpId="1"/>
      <p:bldP spid="37" grpId="0"/>
      <p:bldP spid="37" grpId="1"/>
      <p:bldP spid="39" grpId="0"/>
      <p:bldP spid="39" grpId="1"/>
      <p:bldP spid="40" grpId="0"/>
      <p:bldP spid="40" grpId="1"/>
      <p:bldP spid="41" grpId="0"/>
      <p:bldP spid="41" grpId="1"/>
      <p:bldP spid="42" grpId="0"/>
      <p:bldP spid="42" grpId="1"/>
      <p:bldP spid="44" grpId="0"/>
      <p:bldP spid="44" grpId="1"/>
      <p:bldP spid="45" grpId="0"/>
      <p:bldP spid="45" grpId="1"/>
      <p:bldP spid="46" grpId="0"/>
      <p:bldP spid="46" grpId="1"/>
      <p:bldP spid="47" grpId="0"/>
      <p:bldP spid="38" grpId="0"/>
      <p:bldP spid="38" grpId="1"/>
      <p:bldP spid="50" grpId="0"/>
      <p:bldP spid="5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85800" y="457200"/>
            <a:ext cx="5573486" cy="548298"/>
          </a:xfrm>
        </p:spPr>
        <p:txBody>
          <a:bodyPr>
            <a:noAutofit/>
          </a:bodyPr>
          <a:lstStyle/>
          <a:p>
            <a:pPr fontAlgn="auto">
              <a:spcAft>
                <a:spcPts val="0"/>
              </a:spcAft>
              <a:defRPr/>
            </a:pPr>
            <a:r>
              <a:rPr lang="en-US" sz="3200" dirty="0" smtClean="0">
                <a:solidFill>
                  <a:schemeClr val="bg2">
                    <a:lumMod val="50000"/>
                  </a:schemeClr>
                </a:solidFill>
              </a:rPr>
              <a:t>Instructors…..</a:t>
            </a:r>
          </a:p>
        </p:txBody>
      </p:sp>
      <p:pic>
        <p:nvPicPr>
          <p:cNvPr id="13317" name="Picture 5" descr="C:\Documents and Settings\amolenda\Local Settings\Temporary Internet Files\Content.IE5\RH1HSX2I\MCj04326250000[1].png"/>
          <p:cNvPicPr>
            <a:picLocks noChangeAspect="1" noChangeArrowheads="1"/>
          </p:cNvPicPr>
          <p:nvPr/>
        </p:nvPicPr>
        <p:blipFill>
          <a:blip r:embed="rId2" cstate="print"/>
          <a:srcRect/>
          <a:stretch>
            <a:fillRect/>
          </a:stretch>
        </p:blipFill>
        <p:spPr bwMode="auto">
          <a:xfrm>
            <a:off x="6096000" y="4267200"/>
            <a:ext cx="2285714" cy="2285714"/>
          </a:xfrm>
          <a:prstGeom prst="rect">
            <a:avLst/>
          </a:prstGeom>
          <a:noFill/>
        </p:spPr>
      </p:pic>
      <p:sp>
        <p:nvSpPr>
          <p:cNvPr id="6" name="Rounded Rectangular Callout 5"/>
          <p:cNvSpPr/>
          <p:nvPr/>
        </p:nvSpPr>
        <p:spPr>
          <a:xfrm>
            <a:off x="1447800" y="1371600"/>
            <a:ext cx="5334000" cy="2895600"/>
          </a:xfrm>
          <a:prstGeom prst="wedgeRoundRectCallout">
            <a:avLst>
              <a:gd name="adj1" fmla="val 37262"/>
              <a:gd name="adj2" fmla="val 64541"/>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TextBox 6"/>
          <p:cNvSpPr txBox="1"/>
          <p:nvPr/>
        </p:nvSpPr>
        <p:spPr>
          <a:xfrm>
            <a:off x="1600200" y="2364216"/>
            <a:ext cx="5105400" cy="584775"/>
          </a:xfrm>
          <a:prstGeom prst="rect">
            <a:avLst/>
          </a:prstGeom>
          <a:noFill/>
        </p:spPr>
        <p:txBody>
          <a:bodyPr wrap="square" rtlCol="0">
            <a:spAutoFit/>
          </a:bodyPr>
          <a:lstStyle/>
          <a:p>
            <a:pPr algn="ctr"/>
            <a:r>
              <a:rPr lang="en-US" sz="3200" dirty="0" smtClean="0">
                <a:solidFill>
                  <a:schemeClr val="bg1">
                    <a:lumMod val="50000"/>
                  </a:schemeClr>
                </a:solidFill>
              </a:rPr>
              <a:t>Do not give “extra </a:t>
            </a:r>
            <a:r>
              <a:rPr lang="en-US" sz="3200" dirty="0" smtClean="0">
                <a:solidFill>
                  <a:schemeClr val="bg1">
                    <a:lumMod val="50000"/>
                  </a:schemeClr>
                </a:solidFill>
              </a:rPr>
              <a:t>credit”</a:t>
            </a:r>
            <a:endParaRPr lang="en-US" sz="3200" dirty="0" smtClean="0"/>
          </a:p>
        </p:txBody>
      </p:sp>
      <p:sp>
        <p:nvSpPr>
          <p:cNvPr id="8" name="TextBox 7"/>
          <p:cNvSpPr txBox="1"/>
          <p:nvPr/>
        </p:nvSpPr>
        <p:spPr>
          <a:xfrm>
            <a:off x="1790700" y="2318050"/>
            <a:ext cx="4724400" cy="1077218"/>
          </a:xfrm>
          <a:prstGeom prst="rect">
            <a:avLst/>
          </a:prstGeom>
          <a:noFill/>
        </p:spPr>
        <p:txBody>
          <a:bodyPr wrap="square" rtlCol="0">
            <a:spAutoFit/>
          </a:bodyPr>
          <a:lstStyle/>
          <a:p>
            <a:pPr algn="ctr"/>
            <a:r>
              <a:rPr lang="en-US" sz="3200" dirty="0" smtClean="0">
                <a:solidFill>
                  <a:schemeClr val="bg1">
                    <a:lumMod val="50000"/>
                  </a:schemeClr>
                </a:solidFill>
              </a:rPr>
              <a:t>Do not give classroom time for homework</a:t>
            </a:r>
            <a:endParaRPr lang="en-US" sz="3200" dirty="0">
              <a:solidFill>
                <a:schemeClr val="bg1">
                  <a:lumMod val="50000"/>
                </a:schemeClr>
              </a:solidFill>
            </a:endParaRPr>
          </a:p>
        </p:txBody>
      </p:sp>
      <p:sp>
        <p:nvSpPr>
          <p:cNvPr id="9" name="TextBox 8"/>
          <p:cNvSpPr txBox="1"/>
          <p:nvPr/>
        </p:nvSpPr>
        <p:spPr>
          <a:xfrm>
            <a:off x="1783443" y="1824097"/>
            <a:ext cx="4724400" cy="2062103"/>
          </a:xfrm>
          <a:prstGeom prst="rect">
            <a:avLst/>
          </a:prstGeom>
          <a:noFill/>
        </p:spPr>
        <p:txBody>
          <a:bodyPr wrap="square" rtlCol="0">
            <a:spAutoFit/>
          </a:bodyPr>
          <a:lstStyle/>
          <a:p>
            <a:pPr algn="ctr"/>
            <a:r>
              <a:rPr lang="en-US" sz="3200" dirty="0" smtClean="0">
                <a:solidFill>
                  <a:schemeClr val="bg1">
                    <a:lumMod val="50000"/>
                  </a:schemeClr>
                </a:solidFill>
              </a:rPr>
              <a:t>Expect you to act as an adult (they do not know you are a Running Start student!)</a:t>
            </a:r>
            <a:endParaRPr lang="en-US" sz="3200" dirty="0">
              <a:solidFill>
                <a:schemeClr val="bg1">
                  <a:lumMod val="50000"/>
                </a:schemeClr>
              </a:solidFill>
            </a:endParaRPr>
          </a:p>
        </p:txBody>
      </p:sp>
      <p:sp>
        <p:nvSpPr>
          <p:cNvPr id="10" name="TextBox 9"/>
          <p:cNvSpPr txBox="1"/>
          <p:nvPr/>
        </p:nvSpPr>
        <p:spPr>
          <a:xfrm>
            <a:off x="1524000" y="2362200"/>
            <a:ext cx="5167086" cy="584775"/>
          </a:xfrm>
          <a:prstGeom prst="rect">
            <a:avLst/>
          </a:prstGeom>
          <a:noFill/>
        </p:spPr>
        <p:txBody>
          <a:bodyPr wrap="square" rtlCol="0">
            <a:spAutoFit/>
          </a:bodyPr>
          <a:lstStyle/>
          <a:p>
            <a:pPr algn="ctr"/>
            <a:r>
              <a:rPr lang="en-US" sz="3200" dirty="0" smtClean="0">
                <a:solidFill>
                  <a:schemeClr val="bg1">
                    <a:lumMod val="50000"/>
                  </a:schemeClr>
                </a:solidFill>
              </a:rPr>
              <a:t>Do not have “test make up”</a:t>
            </a:r>
            <a:endParaRPr lang="en-US" sz="3200" dirty="0">
              <a:solidFill>
                <a:schemeClr val="bg1">
                  <a:lumMod val="50000"/>
                </a:schemeClr>
              </a:solidFill>
            </a:endParaRPr>
          </a:p>
        </p:txBody>
      </p:sp>
      <p:sp>
        <p:nvSpPr>
          <p:cNvPr id="11" name="TextBox 10"/>
          <p:cNvSpPr txBox="1"/>
          <p:nvPr/>
        </p:nvSpPr>
        <p:spPr>
          <a:xfrm>
            <a:off x="1709057" y="2011740"/>
            <a:ext cx="4724400" cy="1569660"/>
          </a:xfrm>
          <a:prstGeom prst="rect">
            <a:avLst/>
          </a:prstGeom>
          <a:noFill/>
        </p:spPr>
        <p:txBody>
          <a:bodyPr wrap="square" rtlCol="0">
            <a:spAutoFit/>
          </a:bodyPr>
          <a:lstStyle/>
          <a:p>
            <a:pPr algn="ctr"/>
            <a:r>
              <a:rPr lang="en-US" sz="3200" dirty="0" smtClean="0">
                <a:solidFill>
                  <a:schemeClr val="bg1">
                    <a:lumMod val="50000"/>
                  </a:schemeClr>
                </a:solidFill>
              </a:rPr>
              <a:t>Expect you to let them know if you will not be in class</a:t>
            </a:r>
            <a:endParaRPr lang="en-US" sz="3200" dirty="0">
              <a:solidFill>
                <a:schemeClr val="bg1">
                  <a:lumMod val="50000"/>
                </a:schemeClr>
              </a:solidFill>
            </a:endParaRPr>
          </a:p>
        </p:txBody>
      </p:sp>
      <p:sp>
        <p:nvSpPr>
          <p:cNvPr id="12" name="TextBox 11"/>
          <p:cNvSpPr txBox="1"/>
          <p:nvPr/>
        </p:nvSpPr>
        <p:spPr>
          <a:xfrm>
            <a:off x="1944915" y="2364216"/>
            <a:ext cx="4724400" cy="584775"/>
          </a:xfrm>
          <a:prstGeom prst="rect">
            <a:avLst/>
          </a:prstGeom>
          <a:noFill/>
        </p:spPr>
        <p:txBody>
          <a:bodyPr wrap="square" rtlCol="0">
            <a:spAutoFit/>
          </a:bodyPr>
          <a:lstStyle/>
          <a:p>
            <a:pPr algn="ctr"/>
            <a:r>
              <a:rPr lang="en-US" sz="3200" dirty="0" smtClean="0">
                <a:solidFill>
                  <a:schemeClr val="bg1">
                    <a:lumMod val="50000"/>
                  </a:schemeClr>
                </a:solidFill>
              </a:rPr>
              <a:t>Expect you to be on time</a:t>
            </a:r>
            <a:endParaRPr lang="en-US" sz="3200" dirty="0">
              <a:solidFill>
                <a:schemeClr val="bg1">
                  <a:lumMod val="50000"/>
                </a:schemeClr>
              </a:solidFill>
            </a:endParaRPr>
          </a:p>
        </p:txBody>
      </p:sp>
      <p:sp>
        <p:nvSpPr>
          <p:cNvPr id="13" name="TextBox 12"/>
          <p:cNvSpPr txBox="1"/>
          <p:nvPr/>
        </p:nvSpPr>
        <p:spPr>
          <a:xfrm>
            <a:off x="1745343" y="2034570"/>
            <a:ext cx="4724400" cy="1569660"/>
          </a:xfrm>
          <a:prstGeom prst="rect">
            <a:avLst/>
          </a:prstGeom>
          <a:noFill/>
        </p:spPr>
        <p:txBody>
          <a:bodyPr wrap="square" rtlCol="0">
            <a:spAutoFit/>
          </a:bodyPr>
          <a:lstStyle/>
          <a:p>
            <a:pPr algn="ctr"/>
            <a:r>
              <a:rPr lang="en-US" sz="3200" dirty="0" smtClean="0">
                <a:solidFill>
                  <a:schemeClr val="bg1">
                    <a:lumMod val="50000"/>
                  </a:schemeClr>
                </a:solidFill>
              </a:rPr>
              <a:t>Expect you to read the material given and take notes in class</a:t>
            </a:r>
            <a:endParaRPr lang="en-US" sz="3200" dirty="0">
              <a:solidFill>
                <a:schemeClr val="bg1">
                  <a:lumMod val="50000"/>
                </a:schemeClr>
              </a:solidFill>
            </a:endParaRPr>
          </a:p>
        </p:txBody>
      </p:sp>
      <p:sp>
        <p:nvSpPr>
          <p:cNvPr id="2" name="Rectangle 1"/>
          <p:cNvSpPr/>
          <p:nvPr/>
        </p:nvSpPr>
        <p:spPr>
          <a:xfrm>
            <a:off x="1647372" y="1600200"/>
            <a:ext cx="4982028" cy="2492990"/>
          </a:xfrm>
          <a:prstGeom prst="rect">
            <a:avLst/>
          </a:prstGeom>
        </p:spPr>
        <p:txBody>
          <a:bodyPr wrap="square">
            <a:spAutoFit/>
          </a:bodyPr>
          <a:lstStyle/>
          <a:p>
            <a:r>
              <a:rPr lang="en-US" sz="2600" dirty="0" smtClean="0">
                <a:solidFill>
                  <a:schemeClr val="bg1"/>
                </a:solidFill>
              </a:rPr>
              <a:t>Expect you to get help if you are struggling in class:</a:t>
            </a:r>
            <a:endParaRPr lang="en-US" sz="2600" dirty="0">
              <a:solidFill>
                <a:schemeClr val="bg1"/>
              </a:solidFill>
            </a:endParaRPr>
          </a:p>
          <a:p>
            <a:pPr>
              <a:buFont typeface="Arial" pitchFamily="34" charset="0"/>
              <a:buChar char="•"/>
            </a:pPr>
            <a:r>
              <a:rPr lang="en-US" sz="2600" dirty="0">
                <a:solidFill>
                  <a:schemeClr val="bg1"/>
                </a:solidFill>
              </a:rPr>
              <a:t>Talk to the instructor</a:t>
            </a:r>
          </a:p>
          <a:p>
            <a:pPr>
              <a:buFont typeface="Arial" pitchFamily="34" charset="0"/>
              <a:buChar char="•"/>
            </a:pPr>
            <a:r>
              <a:rPr lang="en-US" sz="2600" dirty="0">
                <a:solidFill>
                  <a:schemeClr val="bg1"/>
                </a:solidFill>
              </a:rPr>
              <a:t>Use the writing and math center</a:t>
            </a:r>
          </a:p>
          <a:p>
            <a:pPr>
              <a:buFont typeface="Arial" pitchFamily="34" charset="0"/>
              <a:buChar char="•"/>
            </a:pPr>
            <a:r>
              <a:rPr lang="en-US" sz="2600" dirty="0">
                <a:solidFill>
                  <a:schemeClr val="bg1"/>
                </a:solidFill>
              </a:rPr>
              <a:t>Use the advising staff at SPSCC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5154"/>
                                        </p:tgtEl>
                                        <p:attrNameLst>
                                          <p:attrName>style.visibility</p:attrName>
                                        </p:attrNameLst>
                                      </p:cBhvr>
                                      <p:to>
                                        <p:strVal val="visible"/>
                                      </p:to>
                                    </p:set>
                                    <p:animEffect transition="in" filter="fade">
                                      <p:cBhvr>
                                        <p:cTn id="7" dur="1000"/>
                                        <p:tgtEl>
                                          <p:spTgt spid="305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317"/>
                                        </p:tgtEl>
                                        <p:attrNameLst>
                                          <p:attrName>style.visibility</p:attrName>
                                        </p:attrNameLst>
                                      </p:cBhvr>
                                      <p:to>
                                        <p:strVal val="visible"/>
                                      </p:to>
                                    </p:set>
                                    <p:anim calcmode="lin" valueType="num">
                                      <p:cBhvr additive="base">
                                        <p:cTn id="16" dur="500" fill="hold"/>
                                        <p:tgtEl>
                                          <p:spTgt spid="13317"/>
                                        </p:tgtEl>
                                        <p:attrNameLst>
                                          <p:attrName>ppt_x</p:attrName>
                                        </p:attrNameLst>
                                      </p:cBhvr>
                                      <p:tavLst>
                                        <p:tav tm="0">
                                          <p:val>
                                            <p:strVal val="#ppt_x"/>
                                          </p:val>
                                        </p:tav>
                                        <p:tav tm="100000">
                                          <p:val>
                                            <p:strVal val="#ppt_x"/>
                                          </p:val>
                                        </p:tav>
                                      </p:tavLst>
                                    </p:anim>
                                    <p:anim calcmode="lin" valueType="num">
                                      <p:cBhvr additive="base">
                                        <p:cTn id="17"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xit" presetSubtype="10" fill="hold" grpId="1" nodeType="clickEffect">
                                  <p:stCondLst>
                                    <p:cond delay="0"/>
                                  </p:stCondLst>
                                  <p:childTnLst>
                                    <p:animEffect transition="out" filter="checkerboard(across)">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heckerboard(across)">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grpId="1" nodeType="clickEffect">
                                  <p:stCondLst>
                                    <p:cond delay="0"/>
                                  </p:stCondLst>
                                  <p:childTnLst>
                                    <p:animEffect transition="out" filter="checkerboard(across)">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checkerboard(across)">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xit" presetSubtype="10" fill="hold" grpId="1" nodeType="clickEffect">
                                  <p:stCondLst>
                                    <p:cond delay="0"/>
                                  </p:stCondLst>
                                  <p:childTnLst>
                                    <p:animEffect transition="out" filter="checkerboard(across)">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checkerboard(across)">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xit" presetSubtype="10" fill="hold" grpId="1" nodeType="clickEffect">
                                  <p:stCondLst>
                                    <p:cond delay="0"/>
                                  </p:stCondLst>
                                  <p:childTnLst>
                                    <p:animEffect transition="out" filter="checkerboard(across)">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checkerboard(across)">
                                      <p:cBhvr>
                                        <p:cTn id="9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p:bldP spid="6" grpId="0" animBg="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277813"/>
            <a:ext cx="8839200" cy="1143000"/>
          </a:xfrm>
        </p:spPr>
        <p:txBody>
          <a:bodyPr>
            <a:normAutofit/>
          </a:bodyPr>
          <a:lstStyle/>
          <a:p>
            <a:pPr fontAlgn="auto">
              <a:spcAft>
                <a:spcPts val="0"/>
              </a:spcAft>
              <a:defRPr/>
            </a:pPr>
            <a:r>
              <a:rPr lang="en-US" sz="3200" dirty="0" smtClean="0">
                <a:solidFill>
                  <a:schemeClr val="bg2">
                    <a:lumMod val="50000"/>
                  </a:schemeClr>
                </a:solidFill>
              </a:rPr>
              <a:t>Important Essentials</a:t>
            </a:r>
          </a:p>
        </p:txBody>
      </p:sp>
      <p:grpSp>
        <p:nvGrpSpPr>
          <p:cNvPr id="30" name="Group 29"/>
          <p:cNvGrpSpPr/>
          <p:nvPr/>
        </p:nvGrpSpPr>
        <p:grpSpPr>
          <a:xfrm>
            <a:off x="1070429" y="1355383"/>
            <a:ext cx="6781800" cy="4572000"/>
            <a:chOff x="1524000" y="1524000"/>
            <a:chExt cx="6781800" cy="4572000"/>
          </a:xfrm>
        </p:grpSpPr>
        <p:sp>
          <p:nvSpPr>
            <p:cNvPr id="31" name="Rounded Rectangle 30"/>
            <p:cNvSpPr/>
            <p:nvPr/>
          </p:nvSpPr>
          <p:spPr>
            <a:xfrm>
              <a:off x="1905000" y="1524000"/>
              <a:ext cx="5791200" cy="8382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 name="Rounded Rectangle 31"/>
            <p:cNvSpPr/>
            <p:nvPr/>
          </p:nvSpPr>
          <p:spPr>
            <a:xfrm>
              <a:off x="1524000" y="2438400"/>
              <a:ext cx="6781800" cy="36576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 name="TextBox 32"/>
            <p:cNvSpPr txBox="1"/>
            <p:nvPr/>
          </p:nvSpPr>
          <p:spPr>
            <a:xfrm>
              <a:off x="2209800" y="1524000"/>
              <a:ext cx="5410200" cy="70788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4000" dirty="0" smtClean="0">
                  <a:solidFill>
                    <a:schemeClr val="tx1">
                      <a:lumMod val="95000"/>
                      <a:lumOff val="5000"/>
                    </a:schemeClr>
                  </a:solidFill>
                  <a:latin typeface="Eras Demi ITC" pitchFamily="34" charset="0"/>
                </a:rPr>
                <a:t>PINS</a:t>
              </a:r>
              <a:endParaRPr lang="en-US" sz="4000" dirty="0">
                <a:solidFill>
                  <a:schemeClr val="tx1">
                    <a:lumMod val="95000"/>
                    <a:lumOff val="5000"/>
                  </a:schemeClr>
                </a:solidFill>
                <a:latin typeface="Eras Demi ITC" pitchFamily="34" charset="0"/>
              </a:endParaRPr>
            </a:p>
          </p:txBody>
        </p:sp>
      </p:grpSp>
      <p:sp>
        <p:nvSpPr>
          <p:cNvPr id="35" name="TextBox 34"/>
          <p:cNvSpPr txBox="1"/>
          <p:nvPr/>
        </p:nvSpPr>
        <p:spPr>
          <a:xfrm>
            <a:off x="1455058" y="2717753"/>
            <a:ext cx="6629400" cy="2308324"/>
          </a:xfrm>
          <a:prstGeom prst="rect">
            <a:avLst/>
          </a:prstGeom>
          <a:noFill/>
        </p:spPr>
        <p:txBody>
          <a:bodyPr wrap="square" rtlCol="0">
            <a:spAutoFit/>
          </a:bodyPr>
          <a:lstStyle/>
          <a:p>
            <a:pPr algn="ctr"/>
            <a:r>
              <a:rPr lang="en-US" sz="3200" dirty="0" smtClean="0"/>
              <a:t>Global PIN</a:t>
            </a:r>
          </a:p>
          <a:p>
            <a:pPr>
              <a:buFont typeface="Arial" pitchFamily="34" charset="0"/>
              <a:buChar char="•"/>
            </a:pPr>
            <a:r>
              <a:rPr lang="en-US" sz="2800" dirty="0" smtClean="0"/>
              <a:t>Always your date of birth MMDDYY</a:t>
            </a:r>
          </a:p>
          <a:p>
            <a:pPr>
              <a:buFont typeface="Arial" pitchFamily="34" charset="0"/>
              <a:buChar char="•"/>
            </a:pPr>
            <a:r>
              <a:rPr lang="en-US" sz="2800" dirty="0" smtClean="0"/>
              <a:t>Use to access grades and transcripts</a:t>
            </a:r>
          </a:p>
          <a:p>
            <a:pPr>
              <a:buFont typeface="Arial" pitchFamily="34" charset="0"/>
              <a:buChar char="•"/>
            </a:pPr>
            <a:r>
              <a:rPr lang="en-US" sz="2800" dirty="0" smtClean="0"/>
              <a:t>Will not allow you to add/drop classes online your first quarter</a:t>
            </a:r>
          </a:p>
        </p:txBody>
      </p:sp>
      <p:sp>
        <p:nvSpPr>
          <p:cNvPr id="34" name="TextBox 33"/>
          <p:cNvSpPr txBox="1"/>
          <p:nvPr/>
        </p:nvSpPr>
        <p:spPr>
          <a:xfrm>
            <a:off x="1447800" y="2667000"/>
            <a:ext cx="6629400" cy="2739211"/>
          </a:xfrm>
          <a:prstGeom prst="rect">
            <a:avLst/>
          </a:prstGeom>
          <a:noFill/>
        </p:spPr>
        <p:txBody>
          <a:bodyPr wrap="square" rtlCol="0">
            <a:spAutoFit/>
          </a:bodyPr>
          <a:lstStyle/>
          <a:p>
            <a:pPr algn="ctr"/>
            <a:r>
              <a:rPr lang="en-US" sz="3200" dirty="0" smtClean="0"/>
              <a:t>Registration PIN</a:t>
            </a:r>
          </a:p>
          <a:p>
            <a:pPr>
              <a:buFont typeface="Arial" pitchFamily="34" charset="0"/>
              <a:buChar char="•"/>
            </a:pPr>
            <a:r>
              <a:rPr lang="en-US" sz="2800" dirty="0" smtClean="0"/>
              <a:t>Changes to your date of birth for 2</a:t>
            </a:r>
            <a:r>
              <a:rPr lang="en-US" sz="2800" baseline="30000" dirty="0" smtClean="0"/>
              <a:t>nd</a:t>
            </a:r>
            <a:r>
              <a:rPr lang="en-US" sz="2800" dirty="0" smtClean="0"/>
              <a:t> quarter registration</a:t>
            </a:r>
          </a:p>
          <a:p>
            <a:pPr>
              <a:buFont typeface="Arial" pitchFamily="34" charset="0"/>
              <a:buChar char="•"/>
            </a:pPr>
            <a:r>
              <a:rPr lang="en-US" sz="2800" dirty="0" smtClean="0"/>
              <a:t>Get your registration day and time online four weeks before registration begins</a:t>
            </a:r>
          </a:p>
        </p:txBody>
      </p:sp>
      <p:grpSp>
        <p:nvGrpSpPr>
          <p:cNvPr id="2" name="Group 1"/>
          <p:cNvGrpSpPr/>
          <p:nvPr/>
        </p:nvGrpSpPr>
        <p:grpSpPr>
          <a:xfrm>
            <a:off x="1097643" y="1279182"/>
            <a:ext cx="6781800" cy="4648201"/>
            <a:chOff x="1371600" y="1702566"/>
            <a:chExt cx="6781800" cy="4648201"/>
          </a:xfrm>
        </p:grpSpPr>
        <p:sp>
          <p:nvSpPr>
            <p:cNvPr id="5" name="Rounded Rectangle 4"/>
            <p:cNvSpPr/>
            <p:nvPr/>
          </p:nvSpPr>
          <p:spPr>
            <a:xfrm>
              <a:off x="1752600" y="1702566"/>
              <a:ext cx="5867400" cy="888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71600" y="2693167"/>
              <a:ext cx="67818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7400" y="1778767"/>
              <a:ext cx="5410200" cy="707886"/>
            </a:xfrm>
            <a:prstGeom prst="rect">
              <a:avLst/>
            </a:prstGeom>
            <a:noFill/>
          </p:spPr>
          <p:txBody>
            <a:bodyPr wrap="square" rtlCol="0">
              <a:spAutoFit/>
            </a:bodyPr>
            <a:lstStyle/>
            <a:p>
              <a:pPr algn="ctr"/>
              <a:r>
                <a:rPr lang="en-US" sz="4000" dirty="0" smtClean="0">
                  <a:latin typeface="Eras Demi ITC" pitchFamily="34" charset="0"/>
                </a:rPr>
                <a:t>Books</a:t>
              </a:r>
              <a:endParaRPr lang="en-US" sz="4000" dirty="0">
                <a:latin typeface="Eras Demi ITC" pitchFamily="34" charset="0"/>
              </a:endParaRPr>
            </a:p>
          </p:txBody>
        </p:sp>
      </p:grpSp>
      <p:sp>
        <p:nvSpPr>
          <p:cNvPr id="12" name="TextBox 11"/>
          <p:cNvSpPr txBox="1"/>
          <p:nvPr/>
        </p:nvSpPr>
        <p:spPr>
          <a:xfrm>
            <a:off x="1326243" y="3238500"/>
            <a:ext cx="6324600" cy="1077218"/>
          </a:xfrm>
          <a:prstGeom prst="rect">
            <a:avLst/>
          </a:prstGeom>
          <a:noFill/>
        </p:spPr>
        <p:txBody>
          <a:bodyPr wrap="square" rtlCol="0">
            <a:spAutoFit/>
          </a:bodyPr>
          <a:lstStyle/>
          <a:p>
            <a:pPr algn="ctr"/>
            <a:r>
              <a:rPr lang="en-US" sz="3200" dirty="0" smtClean="0"/>
              <a:t>Search the booklist online at </a:t>
            </a:r>
            <a:r>
              <a:rPr lang="en-US" sz="3200" dirty="0" smtClean="0">
                <a:hlinkClick r:id="rId2"/>
              </a:rPr>
              <a:t>www.spscc.edu</a:t>
            </a:r>
            <a:endParaRPr lang="en-US" sz="3200" dirty="0" smtClean="0"/>
          </a:p>
        </p:txBody>
      </p:sp>
      <p:sp>
        <p:nvSpPr>
          <p:cNvPr id="11" name="TextBox 10"/>
          <p:cNvSpPr txBox="1"/>
          <p:nvPr/>
        </p:nvSpPr>
        <p:spPr>
          <a:xfrm>
            <a:off x="1295400" y="2743200"/>
            <a:ext cx="6324600" cy="2062103"/>
          </a:xfrm>
          <a:prstGeom prst="rect">
            <a:avLst/>
          </a:prstGeom>
          <a:noFill/>
        </p:spPr>
        <p:txBody>
          <a:bodyPr wrap="square" rtlCol="0">
            <a:spAutoFit/>
          </a:bodyPr>
          <a:lstStyle/>
          <a:p>
            <a:pPr algn="ctr"/>
            <a:r>
              <a:rPr lang="en-US" sz="3200" dirty="0" smtClean="0"/>
              <a:t>Buy books:</a:t>
            </a:r>
          </a:p>
          <a:p>
            <a:pPr algn="ctr"/>
            <a:r>
              <a:rPr lang="en-US" sz="3200" dirty="0" smtClean="0"/>
              <a:t>In store @ SPSCC</a:t>
            </a:r>
          </a:p>
          <a:p>
            <a:pPr algn="ctr"/>
            <a:r>
              <a:rPr lang="en-US" sz="3200" dirty="0" smtClean="0"/>
              <a:t>Online @ SPSCC</a:t>
            </a:r>
          </a:p>
          <a:p>
            <a:pPr algn="ctr"/>
            <a:r>
              <a:rPr lang="en-US" sz="3200" dirty="0" smtClean="0"/>
              <a:t>Online @ other retailers</a:t>
            </a:r>
            <a:endParaRPr lang="en-US" sz="3200" dirty="0"/>
          </a:p>
        </p:txBody>
      </p:sp>
      <p:sp>
        <p:nvSpPr>
          <p:cNvPr id="9" name="TextBox 8"/>
          <p:cNvSpPr txBox="1"/>
          <p:nvPr/>
        </p:nvSpPr>
        <p:spPr>
          <a:xfrm>
            <a:off x="1219200" y="3200400"/>
            <a:ext cx="6324600" cy="1569660"/>
          </a:xfrm>
          <a:prstGeom prst="rect">
            <a:avLst/>
          </a:prstGeom>
          <a:noFill/>
        </p:spPr>
        <p:txBody>
          <a:bodyPr wrap="square" rtlCol="0">
            <a:spAutoFit/>
          </a:bodyPr>
          <a:lstStyle/>
          <a:p>
            <a:pPr algn="ctr"/>
            <a:r>
              <a:rPr lang="en-US" sz="3200" dirty="0" smtClean="0"/>
              <a:t>Buy your books BEFORE the first day of class, but keep your receipts</a:t>
            </a:r>
            <a:endParaRPr lang="en-US" sz="3200" dirty="0"/>
          </a:p>
        </p:txBody>
      </p:sp>
      <p:sp>
        <p:nvSpPr>
          <p:cNvPr id="8" name="TextBox 7"/>
          <p:cNvSpPr txBox="1"/>
          <p:nvPr/>
        </p:nvSpPr>
        <p:spPr>
          <a:xfrm>
            <a:off x="2057400" y="3276600"/>
            <a:ext cx="4724400" cy="1077218"/>
          </a:xfrm>
          <a:prstGeom prst="rect">
            <a:avLst/>
          </a:prstGeom>
          <a:noFill/>
        </p:spPr>
        <p:txBody>
          <a:bodyPr wrap="square" rtlCol="0">
            <a:spAutoFit/>
          </a:bodyPr>
          <a:lstStyle/>
          <a:p>
            <a:pPr algn="ctr"/>
            <a:r>
              <a:rPr lang="en-US" sz="3200" dirty="0" smtClean="0"/>
              <a:t>Books average $65 to $100 per class</a:t>
            </a:r>
            <a:endParaRPr lang="en-US" sz="3200" dirty="0"/>
          </a:p>
        </p:txBody>
      </p:sp>
      <p:grpSp>
        <p:nvGrpSpPr>
          <p:cNvPr id="3" name="Group 2"/>
          <p:cNvGrpSpPr/>
          <p:nvPr/>
        </p:nvGrpSpPr>
        <p:grpSpPr>
          <a:xfrm>
            <a:off x="1097643" y="1279182"/>
            <a:ext cx="6781800" cy="4724401"/>
            <a:chOff x="1371600" y="1676399"/>
            <a:chExt cx="6781800" cy="4724401"/>
          </a:xfrm>
        </p:grpSpPr>
        <p:sp>
          <p:nvSpPr>
            <p:cNvPr id="15" name="Rounded Rectangle 14"/>
            <p:cNvSpPr/>
            <p:nvPr/>
          </p:nvSpPr>
          <p:spPr>
            <a:xfrm>
              <a:off x="1730828" y="1676399"/>
              <a:ext cx="5889171" cy="9143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dirty="0">
                  <a:solidFill>
                    <a:schemeClr val="tx1">
                      <a:lumMod val="95000"/>
                      <a:lumOff val="5000"/>
                    </a:schemeClr>
                  </a:solidFill>
                  <a:latin typeface="Eras Demi ITC" pitchFamily="34" charset="0"/>
                </a:rPr>
                <a:t>Parking</a:t>
              </a:r>
            </a:p>
          </p:txBody>
        </p:sp>
        <p:sp>
          <p:nvSpPr>
            <p:cNvPr id="16" name="Rounded Rectangle 15"/>
            <p:cNvSpPr/>
            <p:nvPr/>
          </p:nvSpPr>
          <p:spPr>
            <a:xfrm>
              <a:off x="1371600" y="2667000"/>
              <a:ext cx="6781800" cy="3733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1" name="TextBox 20"/>
          <p:cNvSpPr txBox="1"/>
          <p:nvPr/>
        </p:nvSpPr>
        <p:spPr>
          <a:xfrm>
            <a:off x="1226457" y="3035603"/>
            <a:ext cx="6324600" cy="2062103"/>
          </a:xfrm>
          <a:prstGeom prst="rect">
            <a:avLst/>
          </a:prstGeom>
          <a:noFill/>
        </p:spPr>
        <p:txBody>
          <a:bodyPr wrap="square" rtlCol="0">
            <a:spAutoFit/>
          </a:bodyPr>
          <a:lstStyle/>
          <a:p>
            <a:pPr algn="ctr"/>
            <a:r>
              <a:rPr lang="en-US" sz="3200" dirty="0" smtClean="0"/>
              <a:t>Security Office has lots of information on off campus parking (FREE) and bus routes into campus (ALSO FREE!!)</a:t>
            </a:r>
          </a:p>
        </p:txBody>
      </p:sp>
      <p:sp>
        <p:nvSpPr>
          <p:cNvPr id="18" name="TextBox 17"/>
          <p:cNvSpPr txBox="1"/>
          <p:nvPr/>
        </p:nvSpPr>
        <p:spPr>
          <a:xfrm>
            <a:off x="1371600" y="3446621"/>
            <a:ext cx="6324600" cy="1077218"/>
          </a:xfrm>
          <a:prstGeom prst="rect">
            <a:avLst/>
          </a:prstGeom>
          <a:noFill/>
        </p:spPr>
        <p:txBody>
          <a:bodyPr wrap="square" rtlCol="0">
            <a:spAutoFit/>
          </a:bodyPr>
          <a:lstStyle/>
          <a:p>
            <a:pPr algn="ctr"/>
            <a:r>
              <a:rPr lang="en-US" sz="3200" dirty="0" smtClean="0"/>
              <a:t>Parking passes are no longer required on campus</a:t>
            </a:r>
          </a:p>
        </p:txBody>
      </p:sp>
      <p:sp>
        <p:nvSpPr>
          <p:cNvPr id="19" name="TextBox 18"/>
          <p:cNvSpPr txBox="1"/>
          <p:nvPr/>
        </p:nvSpPr>
        <p:spPr>
          <a:xfrm>
            <a:off x="1371600" y="3383340"/>
            <a:ext cx="6019800" cy="1569660"/>
          </a:xfrm>
          <a:prstGeom prst="rect">
            <a:avLst/>
          </a:prstGeom>
          <a:noFill/>
        </p:spPr>
        <p:txBody>
          <a:bodyPr wrap="square" rtlCol="0">
            <a:spAutoFit/>
          </a:bodyPr>
          <a:lstStyle/>
          <a:p>
            <a:pPr algn="ctr"/>
            <a:r>
              <a:rPr lang="en-US" sz="3200" dirty="0" smtClean="0"/>
              <a:t>Give yourself at least 15 minutes to find parking between 8am and 12pm</a:t>
            </a:r>
          </a:p>
        </p:txBody>
      </p:sp>
      <p:grpSp>
        <p:nvGrpSpPr>
          <p:cNvPr id="36" name="Group 35"/>
          <p:cNvGrpSpPr/>
          <p:nvPr/>
        </p:nvGrpSpPr>
        <p:grpSpPr>
          <a:xfrm>
            <a:off x="1097643" y="1279182"/>
            <a:ext cx="6781800" cy="4724401"/>
            <a:chOff x="1371600" y="1676399"/>
            <a:chExt cx="6781800" cy="4724401"/>
          </a:xfrm>
        </p:grpSpPr>
        <p:sp>
          <p:nvSpPr>
            <p:cNvPr id="37" name="Rounded Rectangle 36"/>
            <p:cNvSpPr/>
            <p:nvPr/>
          </p:nvSpPr>
          <p:spPr>
            <a:xfrm>
              <a:off x="1730828" y="1676399"/>
              <a:ext cx="5889171" cy="9143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smtClean="0">
                  <a:solidFill>
                    <a:schemeClr val="tx1">
                      <a:lumMod val="95000"/>
                      <a:lumOff val="5000"/>
                    </a:schemeClr>
                  </a:solidFill>
                  <a:latin typeface="Eras Demi ITC" pitchFamily="34" charset="0"/>
                </a:rPr>
                <a:t>Student ID Card</a:t>
              </a:r>
              <a:endParaRPr lang="en-US" sz="4000" dirty="0">
                <a:solidFill>
                  <a:schemeClr val="tx1">
                    <a:lumMod val="95000"/>
                    <a:lumOff val="5000"/>
                  </a:schemeClr>
                </a:solidFill>
                <a:latin typeface="Eras Demi ITC" pitchFamily="34" charset="0"/>
              </a:endParaRPr>
            </a:p>
          </p:txBody>
        </p:sp>
        <p:sp>
          <p:nvSpPr>
            <p:cNvPr id="38" name="Rounded Rectangle 37"/>
            <p:cNvSpPr/>
            <p:nvPr/>
          </p:nvSpPr>
          <p:spPr>
            <a:xfrm>
              <a:off x="1371600" y="2667000"/>
              <a:ext cx="6781800" cy="3733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9" name="TextBox 38"/>
          <p:cNvSpPr txBox="1"/>
          <p:nvPr/>
        </p:nvSpPr>
        <p:spPr>
          <a:xfrm>
            <a:off x="1326242" y="3276600"/>
            <a:ext cx="6019800" cy="1569660"/>
          </a:xfrm>
          <a:prstGeom prst="rect">
            <a:avLst/>
          </a:prstGeom>
          <a:noFill/>
        </p:spPr>
        <p:txBody>
          <a:bodyPr wrap="square" rtlCol="0">
            <a:spAutoFit/>
          </a:bodyPr>
          <a:lstStyle/>
          <a:p>
            <a:pPr algn="ctr"/>
            <a:r>
              <a:rPr lang="en-US" sz="3200" dirty="0" smtClean="0"/>
              <a:t>Need to bring photo ID and a copy of your class schedule to get your SID card</a:t>
            </a:r>
          </a:p>
        </p:txBody>
      </p:sp>
      <p:sp>
        <p:nvSpPr>
          <p:cNvPr id="40" name="TextBox 39"/>
          <p:cNvSpPr txBox="1"/>
          <p:nvPr/>
        </p:nvSpPr>
        <p:spPr>
          <a:xfrm>
            <a:off x="1560286" y="3313753"/>
            <a:ext cx="6019800" cy="1569660"/>
          </a:xfrm>
          <a:prstGeom prst="rect">
            <a:avLst/>
          </a:prstGeom>
          <a:noFill/>
        </p:spPr>
        <p:txBody>
          <a:bodyPr wrap="square" rtlCol="0">
            <a:spAutoFit/>
          </a:bodyPr>
          <a:lstStyle/>
          <a:p>
            <a:pPr algn="ctr"/>
            <a:r>
              <a:rPr lang="en-US" sz="3200" dirty="0" smtClean="0"/>
              <a:t>Quarterly sticker gets you discounts at TESC, movies and more</a:t>
            </a:r>
          </a:p>
        </p:txBody>
      </p:sp>
      <p:sp>
        <p:nvSpPr>
          <p:cNvPr id="41" name="TextBox 40"/>
          <p:cNvSpPr txBox="1"/>
          <p:nvPr/>
        </p:nvSpPr>
        <p:spPr>
          <a:xfrm>
            <a:off x="1406071" y="3313753"/>
            <a:ext cx="6019800" cy="1569660"/>
          </a:xfrm>
          <a:prstGeom prst="rect">
            <a:avLst/>
          </a:prstGeom>
          <a:noFill/>
        </p:spPr>
        <p:txBody>
          <a:bodyPr wrap="square" rtlCol="0">
            <a:spAutoFit/>
          </a:bodyPr>
          <a:lstStyle/>
          <a:p>
            <a:pPr algn="ctr"/>
            <a:r>
              <a:rPr lang="en-US" sz="3200" dirty="0" smtClean="0"/>
              <a:t>To get your quarterly sticker you need to have your fees and/or tuition paid for the quarter</a:t>
            </a:r>
          </a:p>
        </p:txBody>
      </p:sp>
      <p:sp>
        <p:nvSpPr>
          <p:cNvPr id="42" name="TextBox 41"/>
          <p:cNvSpPr txBox="1"/>
          <p:nvPr/>
        </p:nvSpPr>
        <p:spPr>
          <a:xfrm>
            <a:off x="1409700" y="3313753"/>
            <a:ext cx="6019800" cy="1569660"/>
          </a:xfrm>
          <a:prstGeom prst="rect">
            <a:avLst/>
          </a:prstGeom>
          <a:noFill/>
        </p:spPr>
        <p:txBody>
          <a:bodyPr wrap="square" rtlCol="0">
            <a:spAutoFit/>
          </a:bodyPr>
          <a:lstStyle/>
          <a:p>
            <a:pPr algn="ctr"/>
            <a:r>
              <a:rPr lang="en-US" sz="3200" dirty="0" smtClean="0"/>
              <a:t>Quarterly stickers are available one week before the quarter begins</a:t>
            </a:r>
          </a:p>
        </p:txBody>
      </p:sp>
      <p:grpSp>
        <p:nvGrpSpPr>
          <p:cNvPr id="43" name="Group 42"/>
          <p:cNvGrpSpPr/>
          <p:nvPr/>
        </p:nvGrpSpPr>
        <p:grpSpPr>
          <a:xfrm>
            <a:off x="1112157" y="1279182"/>
            <a:ext cx="6781800" cy="4724401"/>
            <a:chOff x="1371600" y="1676399"/>
            <a:chExt cx="6781800" cy="4724401"/>
          </a:xfrm>
        </p:grpSpPr>
        <p:sp>
          <p:nvSpPr>
            <p:cNvPr id="53" name="Rounded Rectangle 52"/>
            <p:cNvSpPr/>
            <p:nvPr/>
          </p:nvSpPr>
          <p:spPr>
            <a:xfrm>
              <a:off x="1730828" y="1676399"/>
              <a:ext cx="5889171" cy="9143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smtClean="0">
                  <a:solidFill>
                    <a:schemeClr val="tx1">
                      <a:lumMod val="95000"/>
                      <a:lumOff val="5000"/>
                    </a:schemeClr>
                  </a:solidFill>
                  <a:latin typeface="Eras Demi ITC" pitchFamily="34" charset="0"/>
                </a:rPr>
                <a:t>Verification Form</a:t>
              </a:r>
              <a:endParaRPr lang="en-US" sz="4000" dirty="0">
                <a:solidFill>
                  <a:schemeClr val="tx1">
                    <a:lumMod val="95000"/>
                    <a:lumOff val="5000"/>
                  </a:schemeClr>
                </a:solidFill>
                <a:latin typeface="Eras Demi ITC" pitchFamily="34" charset="0"/>
              </a:endParaRPr>
            </a:p>
          </p:txBody>
        </p:sp>
        <p:sp>
          <p:nvSpPr>
            <p:cNvPr id="54" name="Rounded Rectangle 53"/>
            <p:cNvSpPr/>
            <p:nvPr/>
          </p:nvSpPr>
          <p:spPr>
            <a:xfrm>
              <a:off x="1371600" y="2667000"/>
              <a:ext cx="6781800" cy="3733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5" name="TextBox 54"/>
          <p:cNvSpPr txBox="1"/>
          <p:nvPr/>
        </p:nvSpPr>
        <p:spPr>
          <a:xfrm>
            <a:off x="1447800" y="3276600"/>
            <a:ext cx="6019800" cy="1077218"/>
          </a:xfrm>
          <a:prstGeom prst="rect">
            <a:avLst/>
          </a:prstGeom>
          <a:noFill/>
        </p:spPr>
        <p:txBody>
          <a:bodyPr wrap="square" rtlCol="0">
            <a:spAutoFit/>
          </a:bodyPr>
          <a:lstStyle/>
          <a:p>
            <a:pPr algn="ctr"/>
            <a:r>
              <a:rPr lang="en-US" sz="3200" dirty="0" smtClean="0"/>
              <a:t>Must turn in a new Verification form </a:t>
            </a:r>
            <a:r>
              <a:rPr lang="en-US" sz="3200" b="1" dirty="0" smtClean="0"/>
              <a:t>EACH QUARTER</a:t>
            </a:r>
          </a:p>
        </p:txBody>
      </p:sp>
      <p:sp>
        <p:nvSpPr>
          <p:cNvPr id="56" name="TextBox 55"/>
          <p:cNvSpPr txBox="1"/>
          <p:nvPr/>
        </p:nvSpPr>
        <p:spPr>
          <a:xfrm>
            <a:off x="1600200" y="3200400"/>
            <a:ext cx="6019800" cy="1077218"/>
          </a:xfrm>
          <a:prstGeom prst="rect">
            <a:avLst/>
          </a:prstGeom>
          <a:noFill/>
        </p:spPr>
        <p:txBody>
          <a:bodyPr wrap="square" rtlCol="0">
            <a:spAutoFit/>
          </a:bodyPr>
          <a:lstStyle/>
          <a:p>
            <a:pPr algn="ctr"/>
            <a:r>
              <a:rPr lang="en-US" sz="3200" dirty="0" smtClean="0"/>
              <a:t>Forms are always due one week prior to tuition due date</a:t>
            </a:r>
            <a:endParaRPr lang="en-US" sz="3200" b="1" dirty="0" smtClean="0"/>
          </a:p>
        </p:txBody>
      </p:sp>
      <p:sp>
        <p:nvSpPr>
          <p:cNvPr id="57" name="TextBox 56"/>
          <p:cNvSpPr txBox="1"/>
          <p:nvPr/>
        </p:nvSpPr>
        <p:spPr>
          <a:xfrm>
            <a:off x="1516743" y="3230940"/>
            <a:ext cx="6019800" cy="1569660"/>
          </a:xfrm>
          <a:prstGeom prst="rect">
            <a:avLst/>
          </a:prstGeom>
          <a:noFill/>
        </p:spPr>
        <p:txBody>
          <a:bodyPr wrap="square" rtlCol="0">
            <a:spAutoFit/>
          </a:bodyPr>
          <a:lstStyle/>
          <a:p>
            <a:pPr algn="ctr"/>
            <a:r>
              <a:rPr lang="en-US" sz="3200" dirty="0" smtClean="0"/>
              <a:t>If you don’t turn in your form you will be charged full tuition for your courses</a:t>
            </a:r>
            <a:endParaRPr lang="en-US" sz="3200" b="1" dirty="0" smtClean="0"/>
          </a:p>
        </p:txBody>
      </p:sp>
      <p:sp>
        <p:nvSpPr>
          <p:cNvPr id="44" name="TextBox 43"/>
          <p:cNvSpPr txBox="1"/>
          <p:nvPr/>
        </p:nvSpPr>
        <p:spPr>
          <a:xfrm>
            <a:off x="1295400" y="3281824"/>
            <a:ext cx="6705600" cy="1569660"/>
          </a:xfrm>
          <a:prstGeom prst="rect">
            <a:avLst/>
          </a:prstGeom>
          <a:noFill/>
        </p:spPr>
        <p:txBody>
          <a:bodyPr wrap="square" rtlCol="0">
            <a:spAutoFit/>
          </a:bodyPr>
          <a:lstStyle/>
          <a:p>
            <a:r>
              <a:rPr lang="en-US" sz="3200" dirty="0" smtClean="0">
                <a:latin typeface="+mn-lt"/>
              </a:rPr>
              <a:t>Look out for time conflicts between your high school and SPSCC.  Arriving late for class is not acceptable. </a:t>
            </a:r>
            <a:endParaRPr lang="en-US" sz="3200" dirty="0">
              <a:latin typeface="+mn-lt"/>
            </a:endParaRPr>
          </a:p>
        </p:txBody>
      </p:sp>
    </p:spTree>
    <p:extLst>
      <p:ext uri="{BB962C8B-B14F-4D97-AF65-F5344CB8AC3E}">
        <p14:creationId xmlns:p14="http://schemas.microsoft.com/office/powerpoint/2010/main" val="38374937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ox(i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ox(i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34"/>
                                        </p:tgtEl>
                                      </p:cBhvr>
                                    </p:animEffect>
                                    <p:set>
                                      <p:cBhvr>
                                        <p:cTn id="27" dur="1" fill="hold">
                                          <p:stCondLst>
                                            <p:cond delay="499"/>
                                          </p:stCondLst>
                                        </p:cTn>
                                        <p:tgtEl>
                                          <p:spTgt spid="3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nodeType="clickEffect">
                                  <p:stCondLst>
                                    <p:cond delay="0"/>
                                  </p:stCondLst>
                                  <p:childTnLst>
                                    <p:animEffect transition="out" filter="diamond(in)">
                                      <p:cBhvr>
                                        <p:cTn id="31" dur="2000"/>
                                        <p:tgtEl>
                                          <p:spTgt spid="30"/>
                                        </p:tgtEl>
                                      </p:cBhvr>
                                    </p:animEffect>
                                    <p:set>
                                      <p:cBhvr>
                                        <p:cTn id="32" dur="1" fill="hold">
                                          <p:stCondLst>
                                            <p:cond delay="1999"/>
                                          </p:stCondLst>
                                        </p:cTn>
                                        <p:tgtEl>
                                          <p:spTgt spid="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ox(i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xit" presetSubtype="16" fill="hold" grpId="1" nodeType="clickEffect">
                                  <p:stCondLst>
                                    <p:cond delay="0"/>
                                  </p:stCondLst>
                                  <p:childTnLst>
                                    <p:animEffect transition="out" filter="box(in)">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ox(in)">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xit" presetSubtype="16" fill="hold" grpId="1" nodeType="clickEffect">
                                  <p:stCondLst>
                                    <p:cond delay="0"/>
                                  </p:stCondLst>
                                  <p:childTnLst>
                                    <p:animEffect transition="out" filter="box(in)">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ox(in)">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grpId="1" nodeType="clickEffect">
                                  <p:stCondLst>
                                    <p:cond delay="0"/>
                                  </p:stCondLst>
                                  <p:childTnLst>
                                    <p:animEffect transition="out" filter="box(in)">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500"/>
                                        <p:tgtEl>
                                          <p:spTgt spid="3"/>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ox(in)">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xit" presetSubtype="16" fill="hold" grpId="1" nodeType="clickEffect">
                                  <p:stCondLst>
                                    <p:cond delay="0"/>
                                  </p:stCondLst>
                                  <p:childTnLst>
                                    <p:animEffect transition="out" filter="box(in)">
                                      <p:cBhvr>
                                        <p:cTn id="96" dur="500"/>
                                        <p:tgtEl>
                                          <p:spTgt spid="18"/>
                                        </p:tgtEl>
                                      </p:cBhvr>
                                    </p:animEffect>
                                    <p:set>
                                      <p:cBhvr>
                                        <p:cTn id="97" dur="1" fill="hold">
                                          <p:stCondLst>
                                            <p:cond delay="499"/>
                                          </p:stCondLst>
                                        </p:cTn>
                                        <p:tgtEl>
                                          <p:spTgt spid="1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box(in)">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xit" presetSubtype="16" fill="hold" grpId="1" nodeType="clickEffect">
                                  <p:stCondLst>
                                    <p:cond delay="0"/>
                                  </p:stCondLst>
                                  <p:childTnLst>
                                    <p:animEffect transition="out" filter="box(in)">
                                      <p:cBhvr>
                                        <p:cTn id="106" dur="500"/>
                                        <p:tgtEl>
                                          <p:spTgt spid="19"/>
                                        </p:tgtEl>
                                      </p:cBhvr>
                                    </p:animEffect>
                                    <p:set>
                                      <p:cBhvr>
                                        <p:cTn id="107" dur="1" fill="hold">
                                          <p:stCondLst>
                                            <p:cond delay="499"/>
                                          </p:stCondLst>
                                        </p:cTn>
                                        <p:tgtEl>
                                          <p:spTgt spid="1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box(in)">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xit" presetSubtype="32" fill="hold" grpId="1" nodeType="clickEffect">
                                  <p:stCondLst>
                                    <p:cond delay="0"/>
                                  </p:stCondLst>
                                  <p:childTnLst>
                                    <p:animEffect transition="out" filter="box(out)">
                                      <p:cBhvr>
                                        <p:cTn id="116" dur="500"/>
                                        <p:tgtEl>
                                          <p:spTgt spid="44"/>
                                        </p:tgtEl>
                                      </p:cBhvr>
                                    </p:animEffect>
                                    <p:set>
                                      <p:cBhvr>
                                        <p:cTn id="117" dur="1" fill="hold">
                                          <p:stCondLst>
                                            <p:cond delay="499"/>
                                          </p:stCondLst>
                                        </p:cTn>
                                        <p:tgtEl>
                                          <p:spTgt spid="4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box(in)">
                                      <p:cBhvr>
                                        <p:cTn id="122" dur="500"/>
                                        <p:tgtEl>
                                          <p:spTgt spid="21"/>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xit" presetSubtype="16" fill="hold" grpId="1" nodeType="clickEffect">
                                  <p:stCondLst>
                                    <p:cond delay="0"/>
                                  </p:stCondLst>
                                  <p:childTnLst>
                                    <p:animEffect transition="out" filter="box(in)">
                                      <p:cBhvr>
                                        <p:cTn id="126" dur="500"/>
                                        <p:tgtEl>
                                          <p:spTgt spid="21"/>
                                        </p:tgtEl>
                                      </p:cBhvr>
                                    </p:animEffect>
                                    <p:set>
                                      <p:cBhvr>
                                        <p:cTn id="127" dur="1" fill="hold">
                                          <p:stCondLst>
                                            <p:cond delay="499"/>
                                          </p:stCondLst>
                                        </p:cTn>
                                        <p:tgtEl>
                                          <p:spTgt spid="21"/>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500"/>
                                        <p:tgtEl>
                                          <p:spTgt spid="3"/>
                                        </p:tgtEl>
                                      </p:cBhvr>
                                    </p:animEffect>
                                    <p:set>
                                      <p:cBhvr>
                                        <p:cTn id="132" dur="1" fill="hold">
                                          <p:stCondLst>
                                            <p:cond delay="499"/>
                                          </p:stCondLst>
                                        </p:cTn>
                                        <p:tgtEl>
                                          <p:spTgt spid="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ntr" presetSubtype="16" fill="hold" grpId="0" nodeType="clickEffect">
                                  <p:stCondLst>
                                    <p:cond delay="0"/>
                                  </p:stCondLst>
                                  <p:childTnLst>
                                    <p:set>
                                      <p:cBhvr>
                                        <p:cTn id="141" dur="1" fill="hold">
                                          <p:stCondLst>
                                            <p:cond delay="0"/>
                                          </p:stCondLst>
                                        </p:cTn>
                                        <p:tgtEl>
                                          <p:spTgt spid="39"/>
                                        </p:tgtEl>
                                        <p:attrNameLst>
                                          <p:attrName>style.visibility</p:attrName>
                                        </p:attrNameLst>
                                      </p:cBhvr>
                                      <p:to>
                                        <p:strVal val="visible"/>
                                      </p:to>
                                    </p:set>
                                    <p:animEffect transition="in" filter="box(in)">
                                      <p:cBhvr>
                                        <p:cTn id="142" dur="500"/>
                                        <p:tgtEl>
                                          <p:spTgt spid="39"/>
                                        </p:tgtEl>
                                      </p:cBhvr>
                                    </p:animEffect>
                                  </p:childTnLst>
                                </p:cTn>
                              </p:par>
                            </p:childTnLst>
                          </p:cTn>
                        </p:par>
                      </p:childTnLst>
                    </p:cTn>
                  </p:par>
                  <p:par>
                    <p:cTn id="143" fill="hold">
                      <p:stCondLst>
                        <p:cond delay="indefinite"/>
                      </p:stCondLst>
                      <p:childTnLst>
                        <p:par>
                          <p:cTn id="144" fill="hold">
                            <p:stCondLst>
                              <p:cond delay="0"/>
                            </p:stCondLst>
                            <p:childTnLst>
                              <p:par>
                                <p:cTn id="145" presetID="4" presetClass="exit" presetSubtype="16" fill="hold" grpId="1" nodeType="clickEffect">
                                  <p:stCondLst>
                                    <p:cond delay="0"/>
                                  </p:stCondLst>
                                  <p:childTnLst>
                                    <p:animEffect transition="out" filter="box(in)">
                                      <p:cBhvr>
                                        <p:cTn id="146" dur="500"/>
                                        <p:tgtEl>
                                          <p:spTgt spid="39"/>
                                        </p:tgtEl>
                                      </p:cBhvr>
                                    </p:animEffect>
                                    <p:set>
                                      <p:cBhvr>
                                        <p:cTn id="147" dur="1" fill="hold">
                                          <p:stCondLst>
                                            <p:cond delay="499"/>
                                          </p:stCondLst>
                                        </p:cTn>
                                        <p:tgtEl>
                                          <p:spTgt spid="39"/>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4" presetClass="entr" presetSubtype="16" fill="hold" grpId="0"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box(in)">
                                      <p:cBhvr>
                                        <p:cTn id="152" dur="500"/>
                                        <p:tgtEl>
                                          <p:spTgt spid="40"/>
                                        </p:tgtEl>
                                      </p:cBhvr>
                                    </p:animEffect>
                                  </p:childTnLst>
                                </p:cTn>
                              </p:par>
                            </p:childTnLst>
                          </p:cTn>
                        </p:par>
                      </p:childTnLst>
                    </p:cTn>
                  </p:par>
                  <p:par>
                    <p:cTn id="153" fill="hold">
                      <p:stCondLst>
                        <p:cond delay="indefinite"/>
                      </p:stCondLst>
                      <p:childTnLst>
                        <p:par>
                          <p:cTn id="154" fill="hold">
                            <p:stCondLst>
                              <p:cond delay="0"/>
                            </p:stCondLst>
                            <p:childTnLst>
                              <p:par>
                                <p:cTn id="155" presetID="4" presetClass="exit" presetSubtype="16" fill="hold" grpId="1" nodeType="clickEffect">
                                  <p:stCondLst>
                                    <p:cond delay="0"/>
                                  </p:stCondLst>
                                  <p:childTnLst>
                                    <p:animEffect transition="out" filter="box(in)">
                                      <p:cBhvr>
                                        <p:cTn id="156" dur="500"/>
                                        <p:tgtEl>
                                          <p:spTgt spid="40"/>
                                        </p:tgtEl>
                                      </p:cBhvr>
                                    </p:animEffect>
                                    <p:set>
                                      <p:cBhvr>
                                        <p:cTn id="157" dur="1" fill="hold">
                                          <p:stCondLst>
                                            <p:cond delay="499"/>
                                          </p:stCondLst>
                                        </p:cTn>
                                        <p:tgtEl>
                                          <p:spTgt spid="40"/>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4" presetClass="entr" presetSubtype="16" fill="hold" grpId="0" nodeType="click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box(in)">
                                      <p:cBhvr>
                                        <p:cTn id="162" dur="500"/>
                                        <p:tgtEl>
                                          <p:spTgt spid="41"/>
                                        </p:tgtEl>
                                      </p:cBhvr>
                                    </p:animEffect>
                                  </p:childTnLst>
                                </p:cTn>
                              </p:par>
                            </p:childTnLst>
                          </p:cTn>
                        </p:par>
                      </p:childTnLst>
                    </p:cTn>
                  </p:par>
                  <p:par>
                    <p:cTn id="163" fill="hold">
                      <p:stCondLst>
                        <p:cond delay="indefinite"/>
                      </p:stCondLst>
                      <p:childTnLst>
                        <p:par>
                          <p:cTn id="164" fill="hold">
                            <p:stCondLst>
                              <p:cond delay="0"/>
                            </p:stCondLst>
                            <p:childTnLst>
                              <p:par>
                                <p:cTn id="165" presetID="4" presetClass="exit" presetSubtype="16" fill="hold" grpId="1" nodeType="clickEffect">
                                  <p:stCondLst>
                                    <p:cond delay="0"/>
                                  </p:stCondLst>
                                  <p:childTnLst>
                                    <p:animEffect transition="out" filter="box(in)">
                                      <p:cBhvr>
                                        <p:cTn id="166" dur="500"/>
                                        <p:tgtEl>
                                          <p:spTgt spid="41"/>
                                        </p:tgtEl>
                                      </p:cBhvr>
                                    </p:animEffect>
                                    <p:set>
                                      <p:cBhvr>
                                        <p:cTn id="167" dur="1" fill="hold">
                                          <p:stCondLst>
                                            <p:cond delay="499"/>
                                          </p:stCondLst>
                                        </p:cTn>
                                        <p:tgtEl>
                                          <p:spTgt spid="41"/>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4" presetClass="entr" presetSubtype="16" fill="hold" grpId="0" nodeType="click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box(in)">
                                      <p:cBhvr>
                                        <p:cTn id="172" dur="500"/>
                                        <p:tgtEl>
                                          <p:spTgt spid="42"/>
                                        </p:tgtEl>
                                      </p:cBhvr>
                                    </p:animEffect>
                                  </p:childTnLst>
                                </p:cTn>
                              </p:par>
                            </p:childTnLst>
                          </p:cTn>
                        </p:par>
                      </p:childTnLst>
                    </p:cTn>
                  </p:par>
                  <p:par>
                    <p:cTn id="173" fill="hold">
                      <p:stCondLst>
                        <p:cond delay="indefinite"/>
                      </p:stCondLst>
                      <p:childTnLst>
                        <p:par>
                          <p:cTn id="174" fill="hold">
                            <p:stCondLst>
                              <p:cond delay="0"/>
                            </p:stCondLst>
                            <p:childTnLst>
                              <p:par>
                                <p:cTn id="175" presetID="4" presetClass="exit" presetSubtype="16" fill="hold" grpId="1" nodeType="clickEffect">
                                  <p:stCondLst>
                                    <p:cond delay="0"/>
                                  </p:stCondLst>
                                  <p:childTnLst>
                                    <p:animEffect transition="out" filter="box(in)">
                                      <p:cBhvr>
                                        <p:cTn id="176" dur="500"/>
                                        <p:tgtEl>
                                          <p:spTgt spid="42"/>
                                        </p:tgtEl>
                                      </p:cBhvr>
                                    </p:animEffect>
                                    <p:set>
                                      <p:cBhvr>
                                        <p:cTn id="177" dur="1" fill="hold">
                                          <p:stCondLst>
                                            <p:cond delay="499"/>
                                          </p:stCondLst>
                                        </p:cTn>
                                        <p:tgtEl>
                                          <p:spTgt spid="42"/>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500"/>
                                        <p:tgtEl>
                                          <p:spTgt spid="36"/>
                                        </p:tgtEl>
                                      </p:cBhvr>
                                    </p:animEffect>
                                    <p:set>
                                      <p:cBhvr>
                                        <p:cTn id="182" dur="1" fill="hold">
                                          <p:stCondLst>
                                            <p:cond delay="499"/>
                                          </p:stCondLst>
                                        </p:cTn>
                                        <p:tgtEl>
                                          <p:spTgt spid="36"/>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fade">
                                      <p:cBhvr>
                                        <p:cTn id="187" dur="500"/>
                                        <p:tgtEl>
                                          <p:spTgt spid="43"/>
                                        </p:tgtEl>
                                      </p:cBhvr>
                                    </p:animEffect>
                                  </p:childTnLst>
                                </p:cTn>
                              </p:par>
                            </p:childTnLst>
                          </p:cTn>
                        </p:par>
                      </p:childTnLst>
                    </p:cTn>
                  </p:par>
                  <p:par>
                    <p:cTn id="188" fill="hold">
                      <p:stCondLst>
                        <p:cond delay="indefinite"/>
                      </p:stCondLst>
                      <p:childTnLst>
                        <p:par>
                          <p:cTn id="189" fill="hold">
                            <p:stCondLst>
                              <p:cond delay="0"/>
                            </p:stCondLst>
                            <p:childTnLst>
                              <p:par>
                                <p:cTn id="190" presetID="4" presetClass="entr" presetSubtype="16" fill="hold" grpId="0" nodeType="clickEffect">
                                  <p:stCondLst>
                                    <p:cond delay="0"/>
                                  </p:stCondLst>
                                  <p:childTnLst>
                                    <p:set>
                                      <p:cBhvr>
                                        <p:cTn id="191" dur="1" fill="hold">
                                          <p:stCondLst>
                                            <p:cond delay="0"/>
                                          </p:stCondLst>
                                        </p:cTn>
                                        <p:tgtEl>
                                          <p:spTgt spid="55"/>
                                        </p:tgtEl>
                                        <p:attrNameLst>
                                          <p:attrName>style.visibility</p:attrName>
                                        </p:attrNameLst>
                                      </p:cBhvr>
                                      <p:to>
                                        <p:strVal val="visible"/>
                                      </p:to>
                                    </p:set>
                                    <p:animEffect transition="in" filter="box(in)">
                                      <p:cBhvr>
                                        <p:cTn id="192" dur="500"/>
                                        <p:tgtEl>
                                          <p:spTgt spid="55"/>
                                        </p:tgtEl>
                                      </p:cBhvr>
                                    </p:animEffect>
                                  </p:childTnLst>
                                </p:cTn>
                              </p:par>
                            </p:childTnLst>
                          </p:cTn>
                        </p:par>
                      </p:childTnLst>
                    </p:cTn>
                  </p:par>
                  <p:par>
                    <p:cTn id="193" fill="hold">
                      <p:stCondLst>
                        <p:cond delay="indefinite"/>
                      </p:stCondLst>
                      <p:childTnLst>
                        <p:par>
                          <p:cTn id="194" fill="hold">
                            <p:stCondLst>
                              <p:cond delay="0"/>
                            </p:stCondLst>
                            <p:childTnLst>
                              <p:par>
                                <p:cTn id="195" presetID="4" presetClass="exit" presetSubtype="16" fill="hold" grpId="1" nodeType="clickEffect">
                                  <p:stCondLst>
                                    <p:cond delay="0"/>
                                  </p:stCondLst>
                                  <p:childTnLst>
                                    <p:animEffect transition="out" filter="box(in)">
                                      <p:cBhvr>
                                        <p:cTn id="196" dur="500"/>
                                        <p:tgtEl>
                                          <p:spTgt spid="55"/>
                                        </p:tgtEl>
                                      </p:cBhvr>
                                    </p:animEffect>
                                    <p:set>
                                      <p:cBhvr>
                                        <p:cTn id="197" dur="1" fill="hold">
                                          <p:stCondLst>
                                            <p:cond delay="499"/>
                                          </p:stCondLst>
                                        </p:cTn>
                                        <p:tgtEl>
                                          <p:spTgt spid="55"/>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4" presetClass="entr" presetSubtype="16" fill="hold" grpId="0" nodeType="clickEffect">
                                  <p:stCondLst>
                                    <p:cond delay="0"/>
                                  </p:stCondLst>
                                  <p:childTnLst>
                                    <p:set>
                                      <p:cBhvr>
                                        <p:cTn id="201" dur="1" fill="hold">
                                          <p:stCondLst>
                                            <p:cond delay="0"/>
                                          </p:stCondLst>
                                        </p:cTn>
                                        <p:tgtEl>
                                          <p:spTgt spid="56"/>
                                        </p:tgtEl>
                                        <p:attrNameLst>
                                          <p:attrName>style.visibility</p:attrName>
                                        </p:attrNameLst>
                                      </p:cBhvr>
                                      <p:to>
                                        <p:strVal val="visible"/>
                                      </p:to>
                                    </p:set>
                                    <p:animEffect transition="in" filter="box(in)">
                                      <p:cBhvr>
                                        <p:cTn id="202" dur="500"/>
                                        <p:tgtEl>
                                          <p:spTgt spid="56"/>
                                        </p:tgtEl>
                                      </p:cBhvr>
                                    </p:animEffect>
                                  </p:childTnLst>
                                </p:cTn>
                              </p:par>
                            </p:childTnLst>
                          </p:cTn>
                        </p:par>
                      </p:childTnLst>
                    </p:cTn>
                  </p:par>
                  <p:par>
                    <p:cTn id="203" fill="hold">
                      <p:stCondLst>
                        <p:cond delay="indefinite"/>
                      </p:stCondLst>
                      <p:childTnLst>
                        <p:par>
                          <p:cTn id="204" fill="hold">
                            <p:stCondLst>
                              <p:cond delay="0"/>
                            </p:stCondLst>
                            <p:childTnLst>
                              <p:par>
                                <p:cTn id="205" presetID="4" presetClass="exit" presetSubtype="16" fill="hold" grpId="1" nodeType="clickEffect">
                                  <p:stCondLst>
                                    <p:cond delay="0"/>
                                  </p:stCondLst>
                                  <p:childTnLst>
                                    <p:animEffect transition="out" filter="box(in)">
                                      <p:cBhvr>
                                        <p:cTn id="206" dur="500"/>
                                        <p:tgtEl>
                                          <p:spTgt spid="56"/>
                                        </p:tgtEl>
                                      </p:cBhvr>
                                    </p:animEffect>
                                    <p:set>
                                      <p:cBhvr>
                                        <p:cTn id="207" dur="1" fill="hold">
                                          <p:stCondLst>
                                            <p:cond delay="499"/>
                                          </p:stCondLst>
                                        </p:cTn>
                                        <p:tgtEl>
                                          <p:spTgt spid="56"/>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4" presetClass="entr" presetSubtype="16"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box(in)">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4" presetClass="exit" presetSubtype="16" fill="hold" grpId="1" nodeType="clickEffect">
                                  <p:stCondLst>
                                    <p:cond delay="0"/>
                                  </p:stCondLst>
                                  <p:childTnLst>
                                    <p:animEffect transition="out" filter="box(in)">
                                      <p:cBhvr>
                                        <p:cTn id="216" dur="500"/>
                                        <p:tgtEl>
                                          <p:spTgt spid="57"/>
                                        </p:tgtEl>
                                      </p:cBhvr>
                                    </p:animEffect>
                                    <p:set>
                                      <p:cBhvr>
                                        <p:cTn id="217"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4" grpId="0"/>
      <p:bldP spid="34" grpId="1"/>
      <p:bldP spid="12" grpId="0"/>
      <p:bldP spid="12" grpId="1"/>
      <p:bldP spid="11" grpId="0"/>
      <p:bldP spid="11" grpId="1"/>
      <p:bldP spid="9" grpId="0"/>
      <p:bldP spid="9" grpId="1"/>
      <p:bldP spid="8" grpId="0"/>
      <p:bldP spid="8" grpId="1"/>
      <p:bldP spid="21" grpId="0"/>
      <p:bldP spid="21" grpId="1"/>
      <p:bldP spid="18" grpId="0"/>
      <p:bldP spid="18" grpId="1"/>
      <p:bldP spid="19" grpId="0"/>
      <p:bldP spid="19" grpId="1"/>
      <p:bldP spid="39" grpId="0"/>
      <p:bldP spid="39" grpId="1"/>
      <p:bldP spid="40" grpId="0"/>
      <p:bldP spid="40" grpId="1"/>
      <p:bldP spid="41" grpId="0"/>
      <p:bldP spid="41" grpId="1"/>
      <p:bldP spid="42" grpId="0"/>
      <p:bldP spid="42" grpId="1"/>
      <p:bldP spid="55" grpId="0"/>
      <p:bldP spid="55" grpId="1"/>
      <p:bldP spid="56" grpId="0"/>
      <p:bldP spid="56" grpId="1"/>
      <p:bldP spid="57" grpId="0"/>
      <p:bldP spid="57" grpId="1"/>
      <p:bldP spid="44" grpId="0"/>
      <p:bldP spid="4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645152" cy="502920"/>
          </a:xfrm>
        </p:spPr>
        <p:txBody>
          <a:bodyPr/>
          <a:lstStyle/>
          <a:p>
            <a:r>
              <a:rPr lang="en-US" dirty="0" smtClean="0"/>
              <a:t>Current Student Webpage</a:t>
            </a:r>
            <a:endParaRPr lang="en-US" dirty="0"/>
          </a:p>
        </p:txBody>
      </p:sp>
      <p:sp>
        <p:nvSpPr>
          <p:cNvPr id="4" name="TextBox 3"/>
          <p:cNvSpPr txBox="1"/>
          <p:nvPr/>
        </p:nvSpPr>
        <p:spPr>
          <a:xfrm>
            <a:off x="685800" y="1143000"/>
            <a:ext cx="7620000" cy="2585323"/>
          </a:xfrm>
          <a:prstGeom prst="rect">
            <a:avLst/>
          </a:prstGeom>
          <a:noFill/>
        </p:spPr>
        <p:txBody>
          <a:bodyPr wrap="square" rtlCol="0">
            <a:spAutoFit/>
          </a:bodyPr>
          <a:lstStyle/>
          <a:p>
            <a:r>
              <a:rPr lang="en-US" dirty="0" smtClean="0"/>
              <a:t>This section goes over the Current Student webpage and points out where to locate important information like:</a:t>
            </a:r>
          </a:p>
          <a:p>
            <a:endParaRPr lang="en-US" dirty="0"/>
          </a:p>
          <a:p>
            <a:pPr marL="285750" indent="-285750">
              <a:buFont typeface="Arial" pitchFamily="34" charset="0"/>
              <a:buChar char="•"/>
            </a:pPr>
            <a:r>
              <a:rPr lang="en-US" dirty="0" smtClean="0"/>
              <a:t>Where to find your registration date and time for next quarter</a:t>
            </a:r>
          </a:p>
          <a:p>
            <a:pPr marL="285750" indent="-285750">
              <a:buFont typeface="Arial" pitchFamily="34" charset="0"/>
              <a:buChar char="•"/>
            </a:pPr>
            <a:r>
              <a:rPr lang="en-US" dirty="0" smtClean="0"/>
              <a:t>How to get to the Advising homepage</a:t>
            </a:r>
          </a:p>
          <a:p>
            <a:pPr marL="285750" indent="-285750">
              <a:buFont typeface="Arial" pitchFamily="34" charset="0"/>
              <a:buChar char="•"/>
            </a:pPr>
            <a:r>
              <a:rPr lang="en-US" dirty="0" smtClean="0"/>
              <a:t>Where the tutoring resources are located</a:t>
            </a:r>
          </a:p>
          <a:p>
            <a:pPr marL="285750" indent="-285750">
              <a:buFont typeface="Arial" pitchFamily="34" charset="0"/>
              <a:buChar char="•"/>
            </a:pPr>
            <a:r>
              <a:rPr lang="en-US" dirty="0" smtClean="0"/>
              <a:t>Where to print a copy of your schedule</a:t>
            </a:r>
          </a:p>
          <a:p>
            <a:pPr marL="285750" indent="-285750">
              <a:buFont typeface="Arial" pitchFamily="34" charset="0"/>
              <a:buChar char="•"/>
            </a:pPr>
            <a:r>
              <a:rPr lang="en-US" dirty="0" smtClean="0"/>
              <a:t>Where to check your grades</a:t>
            </a:r>
          </a:p>
          <a:p>
            <a:pPr marL="285750" indent="-285750">
              <a:buFont typeface="Arial" pitchFamily="34" charset="0"/>
              <a:buChar char="•"/>
            </a:pPr>
            <a:r>
              <a:rPr lang="en-US" dirty="0" smtClean="0"/>
              <a:t>Where to pay fees/tuition online</a:t>
            </a:r>
            <a:endParaRPr lang="en-U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304800" y="277813"/>
            <a:ext cx="8382000" cy="560387"/>
          </a:xfrm>
        </p:spPr>
        <p:txBody>
          <a:bodyPr>
            <a:normAutofit fontScale="90000"/>
          </a:bodyPr>
          <a:lstStyle/>
          <a:p>
            <a:pPr fontAlgn="auto">
              <a:spcAft>
                <a:spcPts val="0"/>
              </a:spcAft>
              <a:defRPr/>
            </a:pPr>
            <a:r>
              <a:rPr lang="en-US" sz="3200" dirty="0" smtClean="0">
                <a:solidFill>
                  <a:schemeClr val="bg2">
                    <a:lumMod val="50000"/>
                  </a:schemeClr>
                </a:solidFill>
              </a:rPr>
              <a:t>Graduation Requirements</a:t>
            </a:r>
          </a:p>
        </p:txBody>
      </p:sp>
      <p:pic>
        <p:nvPicPr>
          <p:cNvPr id="2050" name="Picture 2" descr="C:\Documents and Settings\amolenda\Local Settings\Temporary Internet Files\Content.IE5\OZC2XUHI\MCj04326570000[1].png"/>
          <p:cNvPicPr>
            <a:picLocks noChangeAspect="1" noChangeArrowheads="1"/>
          </p:cNvPicPr>
          <p:nvPr/>
        </p:nvPicPr>
        <p:blipFill>
          <a:blip r:embed="rId2" cstate="print"/>
          <a:srcRect/>
          <a:stretch>
            <a:fillRect/>
          </a:stretch>
        </p:blipFill>
        <p:spPr bwMode="auto">
          <a:xfrm>
            <a:off x="7086600" y="4191000"/>
            <a:ext cx="2438400" cy="2438400"/>
          </a:xfrm>
          <a:prstGeom prst="rect">
            <a:avLst/>
          </a:prstGeom>
          <a:noFill/>
        </p:spPr>
      </p:pic>
      <p:grpSp>
        <p:nvGrpSpPr>
          <p:cNvPr id="13" name="Group 12"/>
          <p:cNvGrpSpPr/>
          <p:nvPr/>
        </p:nvGrpSpPr>
        <p:grpSpPr>
          <a:xfrm rot="632675">
            <a:off x="425139" y="1075186"/>
            <a:ext cx="3733800" cy="2590800"/>
            <a:chOff x="0" y="1600200"/>
            <a:chExt cx="3733800" cy="2590800"/>
          </a:xfrm>
        </p:grpSpPr>
        <p:sp>
          <p:nvSpPr>
            <p:cNvPr id="5" name="5-Point Star 4"/>
            <p:cNvSpPr/>
            <p:nvPr/>
          </p:nvSpPr>
          <p:spPr>
            <a:xfrm>
              <a:off x="381000" y="1600200"/>
              <a:ext cx="3048000" cy="2590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590800"/>
              <a:ext cx="3733800" cy="707886"/>
            </a:xfrm>
            <a:prstGeom prst="rect">
              <a:avLst/>
            </a:prstGeom>
            <a:noFill/>
          </p:spPr>
          <p:txBody>
            <a:bodyPr wrap="square" rtlCol="0">
              <a:spAutoFit/>
            </a:bodyPr>
            <a:lstStyle/>
            <a:p>
              <a:pPr algn="ctr"/>
              <a:r>
                <a:rPr lang="en-US" sz="2000" dirty="0" smtClean="0"/>
                <a:t>Who owns the diploma?  That’s who decides what counts</a:t>
              </a:r>
              <a:endParaRPr lang="en-US" sz="2000" dirty="0"/>
            </a:p>
          </p:txBody>
        </p:sp>
      </p:grpSp>
      <p:grpSp>
        <p:nvGrpSpPr>
          <p:cNvPr id="11" name="Group 10"/>
          <p:cNvGrpSpPr/>
          <p:nvPr/>
        </p:nvGrpSpPr>
        <p:grpSpPr>
          <a:xfrm rot="21033321">
            <a:off x="5272954" y="861379"/>
            <a:ext cx="3733800" cy="1981200"/>
            <a:chOff x="4953000" y="1371600"/>
            <a:chExt cx="3733800" cy="1981200"/>
          </a:xfrm>
        </p:grpSpPr>
        <p:sp>
          <p:nvSpPr>
            <p:cNvPr id="7" name="5-Point Star 6"/>
            <p:cNvSpPr/>
            <p:nvPr/>
          </p:nvSpPr>
          <p:spPr>
            <a:xfrm>
              <a:off x="5791200" y="1371600"/>
              <a:ext cx="2133600" cy="19812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4953000" y="2057400"/>
              <a:ext cx="3733800" cy="707886"/>
            </a:xfrm>
            <a:prstGeom prst="rect">
              <a:avLst/>
            </a:prstGeom>
            <a:noFill/>
          </p:spPr>
          <p:txBody>
            <a:bodyPr wrap="square" rtlCol="0">
              <a:spAutoFit/>
            </a:bodyPr>
            <a:lstStyle/>
            <a:p>
              <a:pPr algn="ctr"/>
              <a:r>
                <a:rPr lang="en-US" sz="2000" dirty="0" smtClean="0"/>
                <a:t>Each high school has different equivalency lists</a:t>
              </a:r>
              <a:endParaRPr lang="en-US" sz="2000" dirty="0"/>
            </a:p>
          </p:txBody>
        </p:sp>
      </p:grpSp>
      <p:grpSp>
        <p:nvGrpSpPr>
          <p:cNvPr id="19" name="Group 18"/>
          <p:cNvGrpSpPr/>
          <p:nvPr/>
        </p:nvGrpSpPr>
        <p:grpSpPr>
          <a:xfrm>
            <a:off x="3425140" y="2392072"/>
            <a:ext cx="3733800" cy="2266950"/>
            <a:chOff x="3200400" y="2895600"/>
            <a:chExt cx="3733800" cy="2266950"/>
          </a:xfrm>
        </p:grpSpPr>
        <p:sp>
          <p:nvSpPr>
            <p:cNvPr id="9" name="5-Point Star 8"/>
            <p:cNvSpPr/>
            <p:nvPr/>
          </p:nvSpPr>
          <p:spPr>
            <a:xfrm>
              <a:off x="3733800" y="2895600"/>
              <a:ext cx="2667000" cy="226695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3200400" y="3708737"/>
              <a:ext cx="3733800" cy="1015663"/>
            </a:xfrm>
            <a:prstGeom prst="rect">
              <a:avLst/>
            </a:prstGeom>
            <a:noFill/>
          </p:spPr>
          <p:txBody>
            <a:bodyPr wrap="square" rtlCol="0">
              <a:spAutoFit/>
            </a:bodyPr>
            <a:lstStyle/>
            <a:p>
              <a:pPr algn="ctr"/>
              <a:r>
                <a:rPr lang="en-US" sz="2000" dirty="0" smtClean="0"/>
                <a:t>Work closely with your high school counselor even if you are full time at the college</a:t>
              </a:r>
              <a:endParaRPr lang="en-US" sz="2000" dirty="0"/>
            </a:p>
          </p:txBody>
        </p:sp>
      </p:grpSp>
      <p:grpSp>
        <p:nvGrpSpPr>
          <p:cNvPr id="18" name="Group 17"/>
          <p:cNvGrpSpPr/>
          <p:nvPr/>
        </p:nvGrpSpPr>
        <p:grpSpPr>
          <a:xfrm rot="20695893">
            <a:off x="291717" y="4564591"/>
            <a:ext cx="3733800" cy="1828800"/>
            <a:chOff x="291717" y="4564591"/>
            <a:chExt cx="3733800" cy="1828800"/>
          </a:xfrm>
        </p:grpSpPr>
        <p:sp>
          <p:nvSpPr>
            <p:cNvPr id="15" name="5-Point Star 14"/>
            <p:cNvSpPr/>
            <p:nvPr/>
          </p:nvSpPr>
          <p:spPr>
            <a:xfrm rot="672834">
              <a:off x="1067527" y="4564591"/>
              <a:ext cx="2286000" cy="18288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extBox 15"/>
            <p:cNvSpPr txBox="1"/>
            <p:nvPr/>
          </p:nvSpPr>
          <p:spPr>
            <a:xfrm rot="672834">
              <a:off x="291717" y="5260372"/>
              <a:ext cx="3733800" cy="1015663"/>
            </a:xfrm>
            <a:prstGeom prst="rect">
              <a:avLst/>
            </a:prstGeom>
            <a:noFill/>
          </p:spPr>
          <p:txBody>
            <a:bodyPr wrap="square" rtlCol="0">
              <a:spAutoFit/>
            </a:bodyPr>
            <a:lstStyle/>
            <a:p>
              <a:pPr algn="ctr"/>
              <a:r>
                <a:rPr lang="en-US" sz="2000" dirty="0" smtClean="0"/>
                <a:t>To finish a college degree you will need to take 15 credits per quarter at the college</a:t>
              </a:r>
              <a:endParaRPr lang="en-US" sz="2000" dirty="0"/>
            </a:p>
          </p:txBody>
        </p:sp>
      </p:grpSp>
      <p:grpSp>
        <p:nvGrpSpPr>
          <p:cNvPr id="22" name="Group 21"/>
          <p:cNvGrpSpPr/>
          <p:nvPr/>
        </p:nvGrpSpPr>
        <p:grpSpPr>
          <a:xfrm rot="935193">
            <a:off x="4254258" y="4988195"/>
            <a:ext cx="3733800" cy="1549063"/>
            <a:chOff x="4191000" y="5181600"/>
            <a:chExt cx="3733800" cy="1549063"/>
          </a:xfrm>
        </p:grpSpPr>
        <p:sp>
          <p:nvSpPr>
            <p:cNvPr id="20" name="5-Point Star 19"/>
            <p:cNvSpPr/>
            <p:nvPr/>
          </p:nvSpPr>
          <p:spPr>
            <a:xfrm>
              <a:off x="5105400" y="5181600"/>
              <a:ext cx="1905000" cy="1524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TextBox 20"/>
            <p:cNvSpPr txBox="1"/>
            <p:nvPr/>
          </p:nvSpPr>
          <p:spPr>
            <a:xfrm>
              <a:off x="4191000" y="5715000"/>
              <a:ext cx="3733800" cy="1015663"/>
            </a:xfrm>
            <a:prstGeom prst="rect">
              <a:avLst/>
            </a:prstGeom>
            <a:noFill/>
          </p:spPr>
          <p:txBody>
            <a:bodyPr wrap="square" rtlCol="0">
              <a:spAutoFit/>
            </a:bodyPr>
            <a:lstStyle/>
            <a:p>
              <a:pPr algn="ctr"/>
              <a:r>
                <a:rPr lang="en-US" sz="2000" dirty="0" smtClean="0"/>
                <a:t>Finishing high school graduation requirements is the priority</a:t>
              </a:r>
              <a:endParaRPr lang="en-US" sz="2000" dirty="0"/>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fade">
                                      <p:cBhvr>
                                        <p:cTn id="7" dur="1000"/>
                                        <p:tgtEl>
                                          <p:spTgt spid="1894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381000"/>
            <a:ext cx="8229600" cy="609600"/>
          </a:xfrm>
        </p:spPr>
        <p:txBody>
          <a:bodyPr>
            <a:normAutofit/>
          </a:bodyPr>
          <a:lstStyle/>
          <a:p>
            <a:pPr fontAlgn="auto">
              <a:spcAft>
                <a:spcPts val="0"/>
              </a:spcAft>
              <a:defRPr/>
            </a:pPr>
            <a:r>
              <a:rPr lang="en-US" sz="3200" dirty="0" smtClean="0">
                <a:solidFill>
                  <a:schemeClr val="bg2">
                    <a:lumMod val="50000"/>
                  </a:schemeClr>
                </a:solidFill>
              </a:rPr>
              <a:t>Quarterly Timeline</a:t>
            </a:r>
          </a:p>
        </p:txBody>
      </p:sp>
      <p:sp>
        <p:nvSpPr>
          <p:cNvPr id="4" name="Rounded Rectangle 3"/>
          <p:cNvSpPr/>
          <p:nvPr/>
        </p:nvSpPr>
        <p:spPr>
          <a:xfrm>
            <a:off x="1295400" y="1524000"/>
            <a:ext cx="7391400" cy="419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76600" y="5334000"/>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t>7</a:t>
            </a:r>
            <a:endParaRPr lang="en-US" sz="2800" b="1" dirty="0"/>
          </a:p>
        </p:txBody>
      </p:sp>
      <p:sp>
        <p:nvSpPr>
          <p:cNvPr id="6" name="Oval 5"/>
          <p:cNvSpPr/>
          <p:nvPr/>
        </p:nvSpPr>
        <p:spPr>
          <a:xfrm>
            <a:off x="2057400" y="53340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t>2</a:t>
            </a:r>
            <a:endParaRPr lang="en-US" sz="2800" b="1" dirty="0"/>
          </a:p>
        </p:txBody>
      </p:sp>
      <p:sp>
        <p:nvSpPr>
          <p:cNvPr id="7" name="Oval 6"/>
          <p:cNvSpPr/>
          <p:nvPr/>
        </p:nvSpPr>
        <p:spPr>
          <a:xfrm>
            <a:off x="2667000" y="53340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smtClean="0"/>
              <a:t>4</a:t>
            </a:r>
            <a:endParaRPr lang="en-US" sz="2800" b="1" dirty="0"/>
          </a:p>
        </p:txBody>
      </p:sp>
      <p:sp>
        <p:nvSpPr>
          <p:cNvPr id="8" name="TextBox 7"/>
          <p:cNvSpPr txBox="1"/>
          <p:nvPr/>
        </p:nvSpPr>
        <p:spPr>
          <a:xfrm>
            <a:off x="1638300" y="2057400"/>
            <a:ext cx="6705600" cy="2554545"/>
          </a:xfrm>
          <a:prstGeom prst="rect">
            <a:avLst/>
          </a:prstGeom>
          <a:noFill/>
        </p:spPr>
        <p:txBody>
          <a:bodyPr wrap="square" rtlCol="0">
            <a:spAutoFit/>
          </a:bodyPr>
          <a:lstStyle/>
          <a:p>
            <a:r>
              <a:rPr lang="en-US" sz="3200" dirty="0" smtClean="0">
                <a:latin typeface="+mn-lt"/>
              </a:rPr>
              <a:t>Print off your schedule the day before classes start- sometimes classroom locations change!</a:t>
            </a:r>
          </a:p>
          <a:p>
            <a:endParaRPr lang="en-US" sz="3200" dirty="0" smtClean="0">
              <a:latin typeface="+mn-lt"/>
            </a:endParaRPr>
          </a:p>
          <a:p>
            <a:r>
              <a:rPr lang="en-US" sz="3200" dirty="0" smtClean="0">
                <a:latin typeface="+mn-lt"/>
              </a:rPr>
              <a:t>Go online or come to building 25</a:t>
            </a:r>
            <a:endParaRPr lang="en-US" sz="3200" dirty="0">
              <a:latin typeface="+mn-lt"/>
            </a:endParaRPr>
          </a:p>
        </p:txBody>
      </p:sp>
      <p:sp>
        <p:nvSpPr>
          <p:cNvPr id="2" name="Rounded Rectangle 1"/>
          <p:cNvSpPr/>
          <p:nvPr/>
        </p:nvSpPr>
        <p:spPr>
          <a:xfrm>
            <a:off x="4648200" y="5295900"/>
            <a:ext cx="3733800" cy="7239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smtClean="0"/>
              <a:t>“Week Zero”</a:t>
            </a:r>
            <a:endParaRPr lang="en-US" sz="3600" dirty="0"/>
          </a:p>
        </p:txBody>
      </p:sp>
      <p:sp>
        <p:nvSpPr>
          <p:cNvPr id="18" name="TextBox 17"/>
          <p:cNvSpPr txBox="1"/>
          <p:nvPr/>
        </p:nvSpPr>
        <p:spPr>
          <a:xfrm>
            <a:off x="1600200" y="2057400"/>
            <a:ext cx="7086600" cy="3046988"/>
          </a:xfrm>
          <a:prstGeom prst="rect">
            <a:avLst/>
          </a:prstGeom>
          <a:noFill/>
        </p:spPr>
        <p:txBody>
          <a:bodyPr wrap="square" rtlCol="0">
            <a:spAutoFit/>
          </a:bodyPr>
          <a:lstStyle/>
          <a:p>
            <a:r>
              <a:rPr lang="en-US" sz="3200" dirty="0" smtClean="0">
                <a:latin typeface="+mn-lt"/>
              </a:rPr>
              <a:t>Do a dry run of your transportation</a:t>
            </a:r>
          </a:p>
          <a:p>
            <a:r>
              <a:rPr lang="en-US" sz="3200" dirty="0">
                <a:latin typeface="+mn-lt"/>
              </a:rPr>
              <a:t>	</a:t>
            </a:r>
            <a:r>
              <a:rPr lang="en-US" sz="3200" dirty="0" smtClean="0">
                <a:latin typeface="+mn-lt"/>
              </a:rPr>
              <a:t>Driving- need to know what traffic will be like</a:t>
            </a:r>
          </a:p>
          <a:p>
            <a:r>
              <a:rPr lang="en-US" sz="3200" dirty="0">
                <a:latin typeface="+mn-lt"/>
              </a:rPr>
              <a:t>	</a:t>
            </a:r>
            <a:r>
              <a:rPr lang="en-US" sz="3200" dirty="0" smtClean="0">
                <a:latin typeface="+mn-lt"/>
              </a:rPr>
              <a:t>Bus- need to make sure you understand the bus routes and drop off/pick up locations</a:t>
            </a:r>
            <a:endParaRPr lang="en-US" sz="3200" dirty="0">
              <a:latin typeface="+mn-lt"/>
            </a:endParaRPr>
          </a:p>
        </p:txBody>
      </p:sp>
      <p:sp>
        <p:nvSpPr>
          <p:cNvPr id="19" name="Oval 18"/>
          <p:cNvSpPr/>
          <p:nvPr/>
        </p:nvSpPr>
        <p:spPr>
          <a:xfrm>
            <a:off x="1447800" y="5334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t>0</a:t>
            </a:r>
            <a:endParaRPr lang="en-US" sz="2800" b="1" dirty="0"/>
          </a:p>
        </p:txBody>
      </p:sp>
      <p:sp>
        <p:nvSpPr>
          <p:cNvPr id="20" name="Rounded Rectangle 19"/>
          <p:cNvSpPr/>
          <p:nvPr/>
        </p:nvSpPr>
        <p:spPr>
          <a:xfrm>
            <a:off x="4648200" y="5295900"/>
            <a:ext cx="3733800" cy="723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smtClean="0"/>
              <a:t>Week Two</a:t>
            </a:r>
            <a:endParaRPr lang="en-US" sz="3600" dirty="0"/>
          </a:p>
        </p:txBody>
      </p:sp>
      <p:sp>
        <p:nvSpPr>
          <p:cNvPr id="21" name="TextBox 20"/>
          <p:cNvSpPr txBox="1"/>
          <p:nvPr/>
        </p:nvSpPr>
        <p:spPr>
          <a:xfrm>
            <a:off x="1600200" y="2057400"/>
            <a:ext cx="7086600" cy="1569660"/>
          </a:xfrm>
          <a:prstGeom prst="rect">
            <a:avLst/>
          </a:prstGeom>
          <a:noFill/>
        </p:spPr>
        <p:txBody>
          <a:bodyPr wrap="square" rtlCol="0">
            <a:spAutoFit/>
          </a:bodyPr>
          <a:lstStyle/>
          <a:p>
            <a:r>
              <a:rPr lang="en-US" sz="3200" dirty="0" smtClean="0">
                <a:latin typeface="+mn-lt"/>
              </a:rPr>
              <a:t>Watch for the new quarterly class schedule to go online under Current Students</a:t>
            </a:r>
            <a:endParaRPr lang="en-US" sz="3200" dirty="0">
              <a:latin typeface="+mn-lt"/>
            </a:endParaRPr>
          </a:p>
        </p:txBody>
      </p:sp>
      <p:sp>
        <p:nvSpPr>
          <p:cNvPr id="22" name="TextBox 21"/>
          <p:cNvSpPr txBox="1"/>
          <p:nvPr/>
        </p:nvSpPr>
        <p:spPr>
          <a:xfrm>
            <a:off x="1600200" y="2082800"/>
            <a:ext cx="7086600" cy="2062103"/>
          </a:xfrm>
          <a:prstGeom prst="rect">
            <a:avLst/>
          </a:prstGeom>
          <a:noFill/>
        </p:spPr>
        <p:txBody>
          <a:bodyPr wrap="square" rtlCol="0">
            <a:spAutoFit/>
          </a:bodyPr>
          <a:lstStyle/>
          <a:p>
            <a:r>
              <a:rPr lang="en-US" sz="3200" dirty="0" smtClean="0">
                <a:latin typeface="+mn-lt"/>
              </a:rPr>
              <a:t>Set up a meeting with your high school counselor to discuss what classes you are going to take for the upcoming quarter</a:t>
            </a:r>
            <a:endParaRPr lang="en-US" sz="3200" dirty="0">
              <a:latin typeface="+mn-lt"/>
            </a:endParaRPr>
          </a:p>
        </p:txBody>
      </p:sp>
      <p:sp>
        <p:nvSpPr>
          <p:cNvPr id="23" name="Rounded Rectangle 22"/>
          <p:cNvSpPr/>
          <p:nvPr/>
        </p:nvSpPr>
        <p:spPr>
          <a:xfrm>
            <a:off x="4648200" y="5295900"/>
            <a:ext cx="3733800" cy="7239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smtClean="0"/>
              <a:t>Week Four</a:t>
            </a:r>
            <a:endParaRPr lang="en-US" sz="3600" dirty="0"/>
          </a:p>
        </p:txBody>
      </p:sp>
      <p:sp>
        <p:nvSpPr>
          <p:cNvPr id="24" name="TextBox 23"/>
          <p:cNvSpPr txBox="1"/>
          <p:nvPr/>
        </p:nvSpPr>
        <p:spPr>
          <a:xfrm>
            <a:off x="1600200" y="2087940"/>
            <a:ext cx="7086600" cy="1569660"/>
          </a:xfrm>
          <a:prstGeom prst="rect">
            <a:avLst/>
          </a:prstGeom>
          <a:noFill/>
        </p:spPr>
        <p:txBody>
          <a:bodyPr wrap="square" rtlCol="0">
            <a:spAutoFit/>
          </a:bodyPr>
          <a:lstStyle/>
          <a:p>
            <a:r>
              <a:rPr lang="en-US" sz="3200" dirty="0" smtClean="0">
                <a:latin typeface="+mn-lt"/>
              </a:rPr>
              <a:t>Check your Registration day &amp; time online under Current Students &gt; When Can I Register?</a:t>
            </a:r>
            <a:endParaRPr lang="en-US" sz="3200" dirty="0">
              <a:latin typeface="+mn-lt"/>
            </a:endParaRPr>
          </a:p>
        </p:txBody>
      </p:sp>
      <p:sp>
        <p:nvSpPr>
          <p:cNvPr id="25" name="TextBox 24"/>
          <p:cNvSpPr txBox="1"/>
          <p:nvPr/>
        </p:nvSpPr>
        <p:spPr>
          <a:xfrm>
            <a:off x="1600200" y="2087940"/>
            <a:ext cx="7086600" cy="1569660"/>
          </a:xfrm>
          <a:prstGeom prst="rect">
            <a:avLst/>
          </a:prstGeom>
          <a:noFill/>
        </p:spPr>
        <p:txBody>
          <a:bodyPr wrap="square" rtlCol="0">
            <a:spAutoFit/>
          </a:bodyPr>
          <a:lstStyle/>
          <a:p>
            <a:r>
              <a:rPr lang="en-US" sz="3200" dirty="0" smtClean="0">
                <a:latin typeface="+mn-lt"/>
              </a:rPr>
              <a:t>Remember this is the time you can register for classes- NOT an appointment with a college advisor!</a:t>
            </a:r>
            <a:endParaRPr lang="en-US" sz="3200" dirty="0">
              <a:latin typeface="+mn-lt"/>
            </a:endParaRPr>
          </a:p>
        </p:txBody>
      </p:sp>
      <p:sp>
        <p:nvSpPr>
          <p:cNvPr id="26" name="TextBox 25"/>
          <p:cNvSpPr txBox="1"/>
          <p:nvPr/>
        </p:nvSpPr>
        <p:spPr>
          <a:xfrm>
            <a:off x="1600200" y="2053771"/>
            <a:ext cx="7086600" cy="2062103"/>
          </a:xfrm>
          <a:prstGeom prst="rect">
            <a:avLst/>
          </a:prstGeom>
          <a:noFill/>
        </p:spPr>
        <p:txBody>
          <a:bodyPr wrap="square" rtlCol="0">
            <a:spAutoFit/>
          </a:bodyPr>
          <a:lstStyle/>
          <a:p>
            <a:r>
              <a:rPr lang="en-US" sz="3200" dirty="0" smtClean="0">
                <a:latin typeface="+mn-lt"/>
              </a:rPr>
              <a:t>If you are working on a college degree set up an appointment with a college advisor now to talk about your degree and classes- appointments book fast!</a:t>
            </a:r>
            <a:endParaRPr lang="en-US" sz="3200" dirty="0">
              <a:latin typeface="+mn-lt"/>
            </a:endParaRPr>
          </a:p>
        </p:txBody>
      </p:sp>
      <p:sp>
        <p:nvSpPr>
          <p:cNvPr id="27" name="Rounded Rectangle 26"/>
          <p:cNvSpPr/>
          <p:nvPr/>
        </p:nvSpPr>
        <p:spPr>
          <a:xfrm>
            <a:off x="4648200" y="5295900"/>
            <a:ext cx="3733800" cy="7239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smtClean="0"/>
              <a:t>Week Seven</a:t>
            </a:r>
            <a:endParaRPr lang="en-US" sz="3600" dirty="0"/>
          </a:p>
        </p:txBody>
      </p:sp>
      <p:sp>
        <p:nvSpPr>
          <p:cNvPr id="28" name="TextBox 27"/>
          <p:cNvSpPr txBox="1"/>
          <p:nvPr/>
        </p:nvSpPr>
        <p:spPr>
          <a:xfrm>
            <a:off x="1600200" y="2057400"/>
            <a:ext cx="7086600" cy="1569660"/>
          </a:xfrm>
          <a:prstGeom prst="rect">
            <a:avLst/>
          </a:prstGeom>
          <a:noFill/>
        </p:spPr>
        <p:txBody>
          <a:bodyPr wrap="square" rtlCol="0">
            <a:spAutoFit/>
          </a:bodyPr>
          <a:lstStyle/>
          <a:p>
            <a:r>
              <a:rPr lang="en-US" sz="3200" dirty="0" smtClean="0">
                <a:latin typeface="+mn-lt"/>
              </a:rPr>
              <a:t>ADVISING DAY- last chance to meet with a college advisor.  Advising is by walk in only.  Open 8am to 4pm.</a:t>
            </a:r>
            <a:endParaRPr lang="en-US" sz="3200" dirty="0">
              <a:latin typeface="+mn-lt"/>
            </a:endParaRPr>
          </a:p>
        </p:txBody>
      </p:sp>
      <p:sp>
        <p:nvSpPr>
          <p:cNvPr id="29" name="TextBox 28"/>
          <p:cNvSpPr txBox="1"/>
          <p:nvPr/>
        </p:nvSpPr>
        <p:spPr>
          <a:xfrm>
            <a:off x="1600200" y="2133600"/>
            <a:ext cx="7086600" cy="2554545"/>
          </a:xfrm>
          <a:prstGeom prst="rect">
            <a:avLst/>
          </a:prstGeom>
          <a:noFill/>
        </p:spPr>
        <p:txBody>
          <a:bodyPr wrap="square" rtlCol="0">
            <a:spAutoFit/>
          </a:bodyPr>
          <a:lstStyle/>
          <a:p>
            <a:r>
              <a:rPr lang="en-US" sz="3200" dirty="0" smtClean="0">
                <a:latin typeface="+mn-lt"/>
              </a:rPr>
              <a:t>On Advising Day all day classes are cancelled so students have time to meet with their advisor.  You are assigned to the Welcome Center- so you can see any of our advisors!</a:t>
            </a:r>
            <a:endParaRPr lang="en-US" sz="3200" dirty="0">
              <a:latin typeface="+mn-lt"/>
            </a:endParaRPr>
          </a:p>
        </p:txBody>
      </p:sp>
      <p:sp>
        <p:nvSpPr>
          <p:cNvPr id="30" name="TextBox 29"/>
          <p:cNvSpPr txBox="1"/>
          <p:nvPr/>
        </p:nvSpPr>
        <p:spPr>
          <a:xfrm>
            <a:off x="1600200" y="2011740"/>
            <a:ext cx="7086600" cy="1569660"/>
          </a:xfrm>
          <a:prstGeom prst="rect">
            <a:avLst/>
          </a:prstGeom>
          <a:noFill/>
        </p:spPr>
        <p:txBody>
          <a:bodyPr wrap="square" rtlCol="0">
            <a:spAutoFit/>
          </a:bodyPr>
          <a:lstStyle/>
          <a:p>
            <a:r>
              <a:rPr lang="en-US" sz="3200" dirty="0" smtClean="0">
                <a:latin typeface="+mn-lt"/>
              </a:rPr>
              <a:t>Current Student registration begins the day after Advising Day and runs for three full days.</a:t>
            </a:r>
            <a:endParaRPr lang="en-US" sz="3200" dirty="0">
              <a:latin typeface="+mn-lt"/>
            </a:endParaRPr>
          </a:p>
        </p:txBody>
      </p:sp>
      <p:sp>
        <p:nvSpPr>
          <p:cNvPr id="31" name="TextBox 30"/>
          <p:cNvSpPr txBox="1"/>
          <p:nvPr/>
        </p:nvSpPr>
        <p:spPr>
          <a:xfrm>
            <a:off x="1600200" y="2057400"/>
            <a:ext cx="7086600" cy="1077218"/>
          </a:xfrm>
          <a:prstGeom prst="rect">
            <a:avLst/>
          </a:prstGeom>
          <a:noFill/>
        </p:spPr>
        <p:txBody>
          <a:bodyPr wrap="square" rtlCol="0">
            <a:spAutoFit/>
          </a:bodyPr>
          <a:lstStyle/>
          <a:p>
            <a:r>
              <a:rPr lang="en-US" sz="3200" dirty="0" smtClean="0">
                <a:latin typeface="+mn-lt"/>
              </a:rPr>
              <a:t>You can register at any time after your assigned date &amp; time.</a:t>
            </a:r>
            <a:endParaRPr lang="en-US" sz="3200" dirty="0">
              <a:latin typeface="+mn-lt"/>
            </a:endParaRPr>
          </a:p>
        </p:txBody>
      </p:sp>
      <p:sp>
        <p:nvSpPr>
          <p:cNvPr id="32" name="TextBox 31"/>
          <p:cNvSpPr txBox="1"/>
          <p:nvPr/>
        </p:nvSpPr>
        <p:spPr>
          <a:xfrm>
            <a:off x="1600200" y="2057400"/>
            <a:ext cx="7086600" cy="2554545"/>
          </a:xfrm>
          <a:prstGeom prst="rect">
            <a:avLst/>
          </a:prstGeom>
          <a:noFill/>
        </p:spPr>
        <p:txBody>
          <a:bodyPr wrap="square" rtlCol="0">
            <a:spAutoFit/>
          </a:bodyPr>
          <a:lstStyle/>
          <a:p>
            <a:r>
              <a:rPr lang="en-US" sz="3200" dirty="0" smtClean="0">
                <a:latin typeface="+mn-lt"/>
              </a:rPr>
              <a:t>Each quarter your registration time will move up.  Students are given priority based on the number of credits completed.  So the more credit you earn the quicker your time will move up.</a:t>
            </a:r>
            <a:endParaRPr lang="en-US" sz="3200" dirty="0">
              <a:latin typeface="+mn-lt"/>
            </a:endParaRPr>
          </a:p>
        </p:txBody>
      </p:sp>
      <p:sp>
        <p:nvSpPr>
          <p:cNvPr id="33" name="TextBox 32"/>
          <p:cNvSpPr txBox="1"/>
          <p:nvPr/>
        </p:nvSpPr>
        <p:spPr>
          <a:xfrm>
            <a:off x="1600200" y="2057400"/>
            <a:ext cx="7086600" cy="2554545"/>
          </a:xfrm>
          <a:prstGeom prst="rect">
            <a:avLst/>
          </a:prstGeom>
          <a:noFill/>
        </p:spPr>
        <p:txBody>
          <a:bodyPr wrap="square" rtlCol="0">
            <a:spAutoFit/>
          </a:bodyPr>
          <a:lstStyle/>
          <a:p>
            <a:r>
              <a:rPr lang="en-US" sz="3200" dirty="0" smtClean="0">
                <a:latin typeface="+mn-lt"/>
              </a:rPr>
              <a:t>It is important to register ON TIME every quarter to get the classes you need.  Just because you need a class for high school graduation does not guarantee enrollment!</a:t>
            </a:r>
            <a:endParaRPr lang="en-US" sz="3200" dirty="0">
              <a:latin typeface="+mn-lt"/>
            </a:endParaRPr>
          </a:p>
        </p:txBody>
      </p:sp>
      <p:sp>
        <p:nvSpPr>
          <p:cNvPr id="35" name="Rounded Rectangle 34"/>
          <p:cNvSpPr/>
          <p:nvPr/>
        </p:nvSpPr>
        <p:spPr>
          <a:xfrm>
            <a:off x="4648200" y="5295900"/>
            <a:ext cx="3733800" cy="7239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smtClean="0"/>
              <a:t>Week Eleven</a:t>
            </a:r>
            <a:endParaRPr lang="en-US" sz="3600" dirty="0"/>
          </a:p>
        </p:txBody>
      </p:sp>
      <p:grpSp>
        <p:nvGrpSpPr>
          <p:cNvPr id="186368" name="Group 186367"/>
          <p:cNvGrpSpPr/>
          <p:nvPr/>
        </p:nvGrpSpPr>
        <p:grpSpPr>
          <a:xfrm>
            <a:off x="3810000" y="5326743"/>
            <a:ext cx="723900" cy="540657"/>
            <a:chOff x="3676650" y="6164943"/>
            <a:chExt cx="723900" cy="540657"/>
          </a:xfrm>
        </p:grpSpPr>
        <p:sp>
          <p:nvSpPr>
            <p:cNvPr id="34" name="Oval 33"/>
            <p:cNvSpPr/>
            <p:nvPr/>
          </p:nvSpPr>
          <p:spPr>
            <a:xfrm>
              <a:off x="3771900" y="6172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200" b="1" dirty="0"/>
            </a:p>
          </p:txBody>
        </p:sp>
        <p:sp>
          <p:nvSpPr>
            <p:cNvPr id="3" name="Rectangle 2"/>
            <p:cNvSpPr/>
            <p:nvPr/>
          </p:nvSpPr>
          <p:spPr>
            <a:xfrm>
              <a:off x="3676650" y="6164943"/>
              <a:ext cx="723900" cy="523220"/>
            </a:xfrm>
            <a:prstGeom prst="rect">
              <a:avLst/>
            </a:prstGeom>
          </p:spPr>
          <p:txBody>
            <a:bodyPr wrap="square">
              <a:spAutoFit/>
            </a:bodyPr>
            <a:lstStyle/>
            <a:p>
              <a:pPr algn="ctr"/>
              <a:r>
                <a:rPr lang="en-US" sz="2800" b="1" dirty="0" smtClean="0"/>
                <a:t>11</a:t>
              </a:r>
              <a:endParaRPr lang="en-US" sz="2800" b="1" dirty="0"/>
            </a:p>
          </p:txBody>
        </p:sp>
      </p:grpSp>
      <p:sp>
        <p:nvSpPr>
          <p:cNvPr id="38" name="TextBox 37"/>
          <p:cNvSpPr txBox="1"/>
          <p:nvPr/>
        </p:nvSpPr>
        <p:spPr>
          <a:xfrm>
            <a:off x="1582057" y="2057400"/>
            <a:ext cx="7086600" cy="2554545"/>
          </a:xfrm>
          <a:prstGeom prst="rect">
            <a:avLst/>
          </a:prstGeom>
          <a:noFill/>
        </p:spPr>
        <p:txBody>
          <a:bodyPr wrap="square" rtlCol="0">
            <a:spAutoFit/>
          </a:bodyPr>
          <a:lstStyle/>
          <a:p>
            <a:r>
              <a:rPr lang="en-US" sz="3200" dirty="0" smtClean="0">
                <a:latin typeface="+mn-lt"/>
              </a:rPr>
              <a:t>Turn in your new Running Start Verification form &amp; get your fees and/or tuition paid!  Failure to complete these steps will result in you being dropped from your classes</a:t>
            </a:r>
            <a:endParaRPr lang="en-US" sz="3200" dirty="0">
              <a:latin typeface="+mn-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290">
                                          <p:stCondLst>
                                            <p:cond delay="0"/>
                                          </p:stCondLst>
                                        </p:cTn>
                                        <p:tgtEl>
                                          <p:spTgt spid="8"/>
                                        </p:tgtEl>
                                      </p:cBhvr>
                                    </p:animEffect>
                                    <p:anim calcmode="lin" valueType="num">
                                      <p:cBhvr>
                                        <p:cTn id="17"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2" dur="13">
                                          <p:stCondLst>
                                            <p:cond delay="325"/>
                                          </p:stCondLst>
                                        </p:cTn>
                                        <p:tgtEl>
                                          <p:spTgt spid="8"/>
                                        </p:tgtEl>
                                      </p:cBhvr>
                                      <p:to x="100000" y="60000"/>
                                    </p:animScale>
                                    <p:animScale>
                                      <p:cBhvr>
                                        <p:cTn id="23" dur="83" decel="50000">
                                          <p:stCondLst>
                                            <p:cond delay="338"/>
                                          </p:stCondLst>
                                        </p:cTn>
                                        <p:tgtEl>
                                          <p:spTgt spid="8"/>
                                        </p:tgtEl>
                                      </p:cBhvr>
                                      <p:to x="100000" y="100000"/>
                                    </p:animScale>
                                    <p:animScale>
                                      <p:cBhvr>
                                        <p:cTn id="24" dur="13">
                                          <p:stCondLst>
                                            <p:cond delay="656"/>
                                          </p:stCondLst>
                                        </p:cTn>
                                        <p:tgtEl>
                                          <p:spTgt spid="8"/>
                                        </p:tgtEl>
                                      </p:cBhvr>
                                      <p:to x="100000" y="80000"/>
                                    </p:animScale>
                                    <p:animScale>
                                      <p:cBhvr>
                                        <p:cTn id="25" dur="83" decel="50000">
                                          <p:stCondLst>
                                            <p:cond delay="669"/>
                                          </p:stCondLst>
                                        </p:cTn>
                                        <p:tgtEl>
                                          <p:spTgt spid="8"/>
                                        </p:tgtEl>
                                      </p:cBhvr>
                                      <p:to x="100000" y="100000"/>
                                    </p:animScale>
                                    <p:animScale>
                                      <p:cBhvr>
                                        <p:cTn id="26" dur="13">
                                          <p:stCondLst>
                                            <p:cond delay="821"/>
                                          </p:stCondLst>
                                        </p:cTn>
                                        <p:tgtEl>
                                          <p:spTgt spid="8"/>
                                        </p:tgtEl>
                                      </p:cBhvr>
                                      <p:to x="100000" y="90000"/>
                                    </p:animScale>
                                    <p:animScale>
                                      <p:cBhvr>
                                        <p:cTn id="27" dur="83" decel="50000">
                                          <p:stCondLst>
                                            <p:cond delay="834"/>
                                          </p:stCondLst>
                                        </p:cTn>
                                        <p:tgtEl>
                                          <p:spTgt spid="8"/>
                                        </p:tgtEl>
                                      </p:cBhvr>
                                      <p:to x="100000" y="100000"/>
                                    </p:animScale>
                                    <p:animScale>
                                      <p:cBhvr>
                                        <p:cTn id="28" dur="13">
                                          <p:stCondLst>
                                            <p:cond delay="904"/>
                                          </p:stCondLst>
                                        </p:cTn>
                                        <p:tgtEl>
                                          <p:spTgt spid="8"/>
                                        </p:tgtEl>
                                      </p:cBhvr>
                                      <p:to x="100000" y="95000"/>
                                    </p:animScale>
                                    <p:animScale>
                                      <p:cBhvr>
                                        <p:cTn id="29" dur="83" decel="50000">
                                          <p:stCondLst>
                                            <p:cond delay="917"/>
                                          </p:stCondLst>
                                        </p:cTn>
                                        <p:tgtEl>
                                          <p:spTgt spid="8"/>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8"/>
                                        </p:tgtEl>
                                        <p:attrNameLst>
                                          <p:attrName>ppt_x</p:attrName>
                                        </p:attrNameLst>
                                      </p:cBhvr>
                                      <p:tavLst>
                                        <p:tav tm="0">
                                          <p:val>
                                            <p:strVal val="ppt_x"/>
                                          </p:val>
                                        </p:tav>
                                        <p:tav tm="100000">
                                          <p:val>
                                            <p:strVal val="ppt_x"/>
                                          </p:val>
                                        </p:tav>
                                      </p:tavLst>
                                    </p:anim>
                                    <p:anim calcmode="lin" valueType="num">
                                      <p:cBhvr additive="base">
                                        <p:cTn id="34" dur="500"/>
                                        <p:tgtEl>
                                          <p:spTgt spid="8"/>
                                        </p:tgtEl>
                                        <p:attrNameLst>
                                          <p:attrName>ppt_y</p:attrName>
                                        </p:attrNameLst>
                                      </p:cBhvr>
                                      <p:tavLst>
                                        <p:tav tm="0">
                                          <p:val>
                                            <p:strVal val="ppt_y"/>
                                          </p:val>
                                        </p:tav>
                                        <p:tav tm="100000">
                                          <p:val>
                                            <p:strVal val="1+ppt_h/2"/>
                                          </p:val>
                                        </p:tav>
                                      </p:tavLst>
                                    </p:anim>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290">
                                          <p:stCondLst>
                                            <p:cond delay="0"/>
                                          </p:stCondLst>
                                        </p:cTn>
                                        <p:tgtEl>
                                          <p:spTgt spid="18"/>
                                        </p:tgtEl>
                                      </p:cBhvr>
                                    </p:animEffect>
                                    <p:anim calcmode="lin" valueType="num">
                                      <p:cBhvr>
                                        <p:cTn id="41"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46" dur="13">
                                          <p:stCondLst>
                                            <p:cond delay="325"/>
                                          </p:stCondLst>
                                        </p:cTn>
                                        <p:tgtEl>
                                          <p:spTgt spid="18"/>
                                        </p:tgtEl>
                                      </p:cBhvr>
                                      <p:to x="100000" y="60000"/>
                                    </p:animScale>
                                    <p:animScale>
                                      <p:cBhvr>
                                        <p:cTn id="47" dur="83" decel="50000">
                                          <p:stCondLst>
                                            <p:cond delay="338"/>
                                          </p:stCondLst>
                                        </p:cTn>
                                        <p:tgtEl>
                                          <p:spTgt spid="18"/>
                                        </p:tgtEl>
                                      </p:cBhvr>
                                      <p:to x="100000" y="100000"/>
                                    </p:animScale>
                                    <p:animScale>
                                      <p:cBhvr>
                                        <p:cTn id="48" dur="13">
                                          <p:stCondLst>
                                            <p:cond delay="656"/>
                                          </p:stCondLst>
                                        </p:cTn>
                                        <p:tgtEl>
                                          <p:spTgt spid="18"/>
                                        </p:tgtEl>
                                      </p:cBhvr>
                                      <p:to x="100000" y="80000"/>
                                    </p:animScale>
                                    <p:animScale>
                                      <p:cBhvr>
                                        <p:cTn id="49" dur="83" decel="50000">
                                          <p:stCondLst>
                                            <p:cond delay="669"/>
                                          </p:stCondLst>
                                        </p:cTn>
                                        <p:tgtEl>
                                          <p:spTgt spid="18"/>
                                        </p:tgtEl>
                                      </p:cBhvr>
                                      <p:to x="100000" y="100000"/>
                                    </p:animScale>
                                    <p:animScale>
                                      <p:cBhvr>
                                        <p:cTn id="50" dur="13">
                                          <p:stCondLst>
                                            <p:cond delay="821"/>
                                          </p:stCondLst>
                                        </p:cTn>
                                        <p:tgtEl>
                                          <p:spTgt spid="18"/>
                                        </p:tgtEl>
                                      </p:cBhvr>
                                      <p:to x="100000" y="90000"/>
                                    </p:animScale>
                                    <p:animScale>
                                      <p:cBhvr>
                                        <p:cTn id="51" dur="83" decel="50000">
                                          <p:stCondLst>
                                            <p:cond delay="834"/>
                                          </p:stCondLst>
                                        </p:cTn>
                                        <p:tgtEl>
                                          <p:spTgt spid="18"/>
                                        </p:tgtEl>
                                      </p:cBhvr>
                                      <p:to x="100000" y="100000"/>
                                    </p:animScale>
                                    <p:animScale>
                                      <p:cBhvr>
                                        <p:cTn id="52" dur="13">
                                          <p:stCondLst>
                                            <p:cond delay="904"/>
                                          </p:stCondLst>
                                        </p:cTn>
                                        <p:tgtEl>
                                          <p:spTgt spid="18"/>
                                        </p:tgtEl>
                                      </p:cBhvr>
                                      <p:to x="100000" y="95000"/>
                                    </p:animScale>
                                    <p:animScale>
                                      <p:cBhvr>
                                        <p:cTn id="53" dur="83" decel="50000">
                                          <p:stCondLst>
                                            <p:cond delay="917"/>
                                          </p:stCondLst>
                                        </p:cTn>
                                        <p:tgtEl>
                                          <p:spTgt spid="18"/>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1" nodeType="clickEffect">
                                  <p:stCondLst>
                                    <p:cond delay="0"/>
                                  </p:stCondLst>
                                  <p:childTnLst>
                                    <p:anim calcmode="lin" valueType="num">
                                      <p:cBhvr additive="base">
                                        <p:cTn id="57" dur="500"/>
                                        <p:tgtEl>
                                          <p:spTgt spid="18"/>
                                        </p:tgtEl>
                                        <p:attrNameLst>
                                          <p:attrName>ppt_x</p:attrName>
                                        </p:attrNameLst>
                                      </p:cBhvr>
                                      <p:tavLst>
                                        <p:tav tm="0">
                                          <p:val>
                                            <p:strVal val="ppt_x"/>
                                          </p:val>
                                        </p:tav>
                                        <p:tav tm="100000">
                                          <p:val>
                                            <p:strVal val="ppt_x"/>
                                          </p:val>
                                        </p:tav>
                                      </p:tavLst>
                                    </p:anim>
                                    <p:anim calcmode="lin" valueType="num">
                                      <p:cBhvr additive="base">
                                        <p:cTn id="58" dur="500"/>
                                        <p:tgtEl>
                                          <p:spTgt spid="18"/>
                                        </p:tgtEl>
                                        <p:attrNameLst>
                                          <p:attrName>ppt_y</p:attrName>
                                        </p:attrNameLst>
                                      </p:cBhvr>
                                      <p:tavLst>
                                        <p:tav tm="0">
                                          <p:val>
                                            <p:strVal val="ppt_y"/>
                                          </p:val>
                                        </p:tav>
                                        <p:tav tm="100000">
                                          <p:val>
                                            <p:strVal val="1+ppt_h/2"/>
                                          </p:val>
                                        </p:tav>
                                      </p:tavLst>
                                    </p:anim>
                                    <p:set>
                                      <p:cBhvr>
                                        <p:cTn id="59" dur="1" fill="hold">
                                          <p:stCondLst>
                                            <p:cond delay="499"/>
                                          </p:stCondLst>
                                        </p:cTn>
                                        <p:tgtEl>
                                          <p:spTgt spid="1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2" fill="hold" grpId="1" nodeType="clickEffect">
                                  <p:stCondLst>
                                    <p:cond delay="0"/>
                                  </p:stCondLst>
                                  <p:childTnLst>
                                    <p:animEffect transition="out" filter="wipe(right)">
                                      <p:cBhvr>
                                        <p:cTn id="63" dur="500"/>
                                        <p:tgtEl>
                                          <p:spTgt spid="2"/>
                                        </p:tgtEl>
                                      </p:cBhvr>
                                    </p:animEffect>
                                    <p:set>
                                      <p:cBhvr>
                                        <p:cTn id="64" dur="1" fill="hold">
                                          <p:stCondLst>
                                            <p:cond delay="499"/>
                                          </p:stCondLst>
                                        </p:cTn>
                                        <p:tgtEl>
                                          <p:spTgt spid="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0-#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par>
                                <p:cTn id="71" presetID="22" presetClass="entr" presetSubtype="4"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down)">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290">
                                          <p:stCondLst>
                                            <p:cond delay="0"/>
                                          </p:stCondLst>
                                        </p:cTn>
                                        <p:tgtEl>
                                          <p:spTgt spid="21"/>
                                        </p:tgtEl>
                                      </p:cBhvr>
                                    </p:animEffect>
                                    <p:anim calcmode="lin" valueType="num">
                                      <p:cBhvr>
                                        <p:cTn id="79"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84" dur="13">
                                          <p:stCondLst>
                                            <p:cond delay="325"/>
                                          </p:stCondLst>
                                        </p:cTn>
                                        <p:tgtEl>
                                          <p:spTgt spid="21"/>
                                        </p:tgtEl>
                                      </p:cBhvr>
                                      <p:to x="100000" y="60000"/>
                                    </p:animScale>
                                    <p:animScale>
                                      <p:cBhvr>
                                        <p:cTn id="85" dur="83" decel="50000">
                                          <p:stCondLst>
                                            <p:cond delay="338"/>
                                          </p:stCondLst>
                                        </p:cTn>
                                        <p:tgtEl>
                                          <p:spTgt spid="21"/>
                                        </p:tgtEl>
                                      </p:cBhvr>
                                      <p:to x="100000" y="100000"/>
                                    </p:animScale>
                                    <p:animScale>
                                      <p:cBhvr>
                                        <p:cTn id="86" dur="13">
                                          <p:stCondLst>
                                            <p:cond delay="656"/>
                                          </p:stCondLst>
                                        </p:cTn>
                                        <p:tgtEl>
                                          <p:spTgt spid="21"/>
                                        </p:tgtEl>
                                      </p:cBhvr>
                                      <p:to x="100000" y="80000"/>
                                    </p:animScale>
                                    <p:animScale>
                                      <p:cBhvr>
                                        <p:cTn id="87" dur="83" decel="50000">
                                          <p:stCondLst>
                                            <p:cond delay="669"/>
                                          </p:stCondLst>
                                        </p:cTn>
                                        <p:tgtEl>
                                          <p:spTgt spid="21"/>
                                        </p:tgtEl>
                                      </p:cBhvr>
                                      <p:to x="100000" y="100000"/>
                                    </p:animScale>
                                    <p:animScale>
                                      <p:cBhvr>
                                        <p:cTn id="88" dur="13">
                                          <p:stCondLst>
                                            <p:cond delay="821"/>
                                          </p:stCondLst>
                                        </p:cTn>
                                        <p:tgtEl>
                                          <p:spTgt spid="21"/>
                                        </p:tgtEl>
                                      </p:cBhvr>
                                      <p:to x="100000" y="90000"/>
                                    </p:animScale>
                                    <p:animScale>
                                      <p:cBhvr>
                                        <p:cTn id="89" dur="83" decel="50000">
                                          <p:stCondLst>
                                            <p:cond delay="834"/>
                                          </p:stCondLst>
                                        </p:cTn>
                                        <p:tgtEl>
                                          <p:spTgt spid="21"/>
                                        </p:tgtEl>
                                      </p:cBhvr>
                                      <p:to x="100000" y="100000"/>
                                    </p:animScale>
                                    <p:animScale>
                                      <p:cBhvr>
                                        <p:cTn id="90" dur="13">
                                          <p:stCondLst>
                                            <p:cond delay="904"/>
                                          </p:stCondLst>
                                        </p:cTn>
                                        <p:tgtEl>
                                          <p:spTgt spid="21"/>
                                        </p:tgtEl>
                                      </p:cBhvr>
                                      <p:to x="100000" y="95000"/>
                                    </p:animScale>
                                    <p:animScale>
                                      <p:cBhvr>
                                        <p:cTn id="91" dur="83" decel="50000">
                                          <p:stCondLst>
                                            <p:cond delay="917"/>
                                          </p:stCondLst>
                                        </p:cTn>
                                        <p:tgtEl>
                                          <p:spTgt spid="21"/>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grpId="1" nodeType="clickEffect">
                                  <p:stCondLst>
                                    <p:cond delay="0"/>
                                  </p:stCondLst>
                                  <p:childTnLst>
                                    <p:anim calcmode="lin" valueType="num">
                                      <p:cBhvr additive="base">
                                        <p:cTn id="95" dur="500"/>
                                        <p:tgtEl>
                                          <p:spTgt spid="21"/>
                                        </p:tgtEl>
                                        <p:attrNameLst>
                                          <p:attrName>ppt_x</p:attrName>
                                        </p:attrNameLst>
                                      </p:cBhvr>
                                      <p:tavLst>
                                        <p:tav tm="0">
                                          <p:val>
                                            <p:strVal val="ppt_x"/>
                                          </p:val>
                                        </p:tav>
                                        <p:tav tm="100000">
                                          <p:val>
                                            <p:strVal val="ppt_x"/>
                                          </p:val>
                                        </p:tav>
                                      </p:tavLst>
                                    </p:anim>
                                    <p:anim calcmode="lin" valueType="num">
                                      <p:cBhvr additive="base">
                                        <p:cTn id="96" dur="500"/>
                                        <p:tgtEl>
                                          <p:spTgt spid="21"/>
                                        </p:tgtEl>
                                        <p:attrNameLst>
                                          <p:attrName>ppt_y</p:attrName>
                                        </p:attrNameLst>
                                      </p:cBhvr>
                                      <p:tavLst>
                                        <p:tav tm="0">
                                          <p:val>
                                            <p:strVal val="ppt_y"/>
                                          </p:val>
                                        </p:tav>
                                        <p:tav tm="100000">
                                          <p:val>
                                            <p:strVal val="1+ppt_h/2"/>
                                          </p:val>
                                        </p:tav>
                                      </p:tavLst>
                                    </p:anim>
                                    <p:set>
                                      <p:cBhvr>
                                        <p:cTn id="97" dur="1" fill="hold">
                                          <p:stCondLst>
                                            <p:cond delay="499"/>
                                          </p:stCondLst>
                                        </p:cTn>
                                        <p:tgtEl>
                                          <p:spTgt spid="2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down)">
                                      <p:cBhvr>
                                        <p:cTn id="102" dur="290">
                                          <p:stCondLst>
                                            <p:cond delay="0"/>
                                          </p:stCondLst>
                                        </p:cTn>
                                        <p:tgtEl>
                                          <p:spTgt spid="22"/>
                                        </p:tgtEl>
                                      </p:cBhvr>
                                    </p:animEffect>
                                    <p:anim calcmode="lin" valueType="num">
                                      <p:cBhvr>
                                        <p:cTn id="103"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04"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5"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106"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107"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08" dur="13">
                                          <p:stCondLst>
                                            <p:cond delay="325"/>
                                          </p:stCondLst>
                                        </p:cTn>
                                        <p:tgtEl>
                                          <p:spTgt spid="22"/>
                                        </p:tgtEl>
                                      </p:cBhvr>
                                      <p:to x="100000" y="60000"/>
                                    </p:animScale>
                                    <p:animScale>
                                      <p:cBhvr>
                                        <p:cTn id="109" dur="83" decel="50000">
                                          <p:stCondLst>
                                            <p:cond delay="338"/>
                                          </p:stCondLst>
                                        </p:cTn>
                                        <p:tgtEl>
                                          <p:spTgt spid="22"/>
                                        </p:tgtEl>
                                      </p:cBhvr>
                                      <p:to x="100000" y="100000"/>
                                    </p:animScale>
                                    <p:animScale>
                                      <p:cBhvr>
                                        <p:cTn id="110" dur="13">
                                          <p:stCondLst>
                                            <p:cond delay="656"/>
                                          </p:stCondLst>
                                        </p:cTn>
                                        <p:tgtEl>
                                          <p:spTgt spid="22"/>
                                        </p:tgtEl>
                                      </p:cBhvr>
                                      <p:to x="100000" y="80000"/>
                                    </p:animScale>
                                    <p:animScale>
                                      <p:cBhvr>
                                        <p:cTn id="111" dur="83" decel="50000">
                                          <p:stCondLst>
                                            <p:cond delay="669"/>
                                          </p:stCondLst>
                                        </p:cTn>
                                        <p:tgtEl>
                                          <p:spTgt spid="22"/>
                                        </p:tgtEl>
                                      </p:cBhvr>
                                      <p:to x="100000" y="100000"/>
                                    </p:animScale>
                                    <p:animScale>
                                      <p:cBhvr>
                                        <p:cTn id="112" dur="13">
                                          <p:stCondLst>
                                            <p:cond delay="821"/>
                                          </p:stCondLst>
                                        </p:cTn>
                                        <p:tgtEl>
                                          <p:spTgt spid="22"/>
                                        </p:tgtEl>
                                      </p:cBhvr>
                                      <p:to x="100000" y="90000"/>
                                    </p:animScale>
                                    <p:animScale>
                                      <p:cBhvr>
                                        <p:cTn id="113" dur="83" decel="50000">
                                          <p:stCondLst>
                                            <p:cond delay="834"/>
                                          </p:stCondLst>
                                        </p:cTn>
                                        <p:tgtEl>
                                          <p:spTgt spid="22"/>
                                        </p:tgtEl>
                                      </p:cBhvr>
                                      <p:to x="100000" y="100000"/>
                                    </p:animScale>
                                    <p:animScale>
                                      <p:cBhvr>
                                        <p:cTn id="114" dur="13">
                                          <p:stCondLst>
                                            <p:cond delay="904"/>
                                          </p:stCondLst>
                                        </p:cTn>
                                        <p:tgtEl>
                                          <p:spTgt spid="22"/>
                                        </p:tgtEl>
                                      </p:cBhvr>
                                      <p:to x="100000" y="95000"/>
                                    </p:animScale>
                                    <p:animScale>
                                      <p:cBhvr>
                                        <p:cTn id="115" dur="83" decel="50000">
                                          <p:stCondLst>
                                            <p:cond delay="917"/>
                                          </p:stCondLst>
                                        </p:cTn>
                                        <p:tgtEl>
                                          <p:spTgt spid="22"/>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 presetClass="exit" presetSubtype="4" fill="hold" grpId="1" nodeType="clickEffect">
                                  <p:stCondLst>
                                    <p:cond delay="0"/>
                                  </p:stCondLst>
                                  <p:childTnLst>
                                    <p:anim calcmode="lin" valueType="num">
                                      <p:cBhvr additive="base">
                                        <p:cTn id="119" dur="500"/>
                                        <p:tgtEl>
                                          <p:spTgt spid="22"/>
                                        </p:tgtEl>
                                        <p:attrNameLst>
                                          <p:attrName>ppt_x</p:attrName>
                                        </p:attrNameLst>
                                      </p:cBhvr>
                                      <p:tavLst>
                                        <p:tav tm="0">
                                          <p:val>
                                            <p:strVal val="ppt_x"/>
                                          </p:val>
                                        </p:tav>
                                        <p:tav tm="100000">
                                          <p:val>
                                            <p:strVal val="ppt_x"/>
                                          </p:val>
                                        </p:tav>
                                      </p:tavLst>
                                    </p:anim>
                                    <p:anim calcmode="lin" valueType="num">
                                      <p:cBhvr additive="base">
                                        <p:cTn id="120" dur="500"/>
                                        <p:tgtEl>
                                          <p:spTgt spid="22"/>
                                        </p:tgtEl>
                                        <p:attrNameLst>
                                          <p:attrName>ppt_y</p:attrName>
                                        </p:attrNameLst>
                                      </p:cBhvr>
                                      <p:tavLst>
                                        <p:tav tm="0">
                                          <p:val>
                                            <p:strVal val="ppt_y"/>
                                          </p:val>
                                        </p:tav>
                                        <p:tav tm="100000">
                                          <p:val>
                                            <p:strVal val="1+ppt_h/2"/>
                                          </p:val>
                                        </p:tav>
                                      </p:tavLst>
                                    </p:anim>
                                    <p:set>
                                      <p:cBhvr>
                                        <p:cTn id="121" dur="1" fill="hold">
                                          <p:stCondLst>
                                            <p:cond delay="499"/>
                                          </p:stCondLst>
                                        </p:cTn>
                                        <p:tgtEl>
                                          <p:spTgt spid="22"/>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2" presetClass="exit" presetSubtype="2" fill="hold" grpId="1" nodeType="clickEffect">
                                  <p:stCondLst>
                                    <p:cond delay="0"/>
                                  </p:stCondLst>
                                  <p:childTnLst>
                                    <p:animEffect transition="out" filter="wipe(right)">
                                      <p:cBhvr>
                                        <p:cTn id="125" dur="500"/>
                                        <p:tgtEl>
                                          <p:spTgt spid="20"/>
                                        </p:tgtEl>
                                      </p:cBhvr>
                                    </p:animEffect>
                                    <p:set>
                                      <p:cBhvr>
                                        <p:cTn id="126" dur="1" fill="hold">
                                          <p:stCondLst>
                                            <p:cond delay="499"/>
                                          </p:stCondLst>
                                        </p:cTn>
                                        <p:tgtEl>
                                          <p:spTgt spid="2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8" fill="hold" grpId="0" nodeType="click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additive="base">
                                        <p:cTn id="131" dur="500" fill="hold"/>
                                        <p:tgtEl>
                                          <p:spTgt spid="23"/>
                                        </p:tgtEl>
                                        <p:attrNameLst>
                                          <p:attrName>ppt_x</p:attrName>
                                        </p:attrNameLst>
                                      </p:cBhvr>
                                      <p:tavLst>
                                        <p:tav tm="0">
                                          <p:val>
                                            <p:strVal val="0-#ppt_w/2"/>
                                          </p:val>
                                        </p:tav>
                                        <p:tav tm="100000">
                                          <p:val>
                                            <p:strVal val="#ppt_x"/>
                                          </p:val>
                                        </p:tav>
                                      </p:tavLst>
                                    </p:anim>
                                    <p:anim calcmode="lin" valueType="num">
                                      <p:cBhvr additive="base">
                                        <p:cTn id="132" dur="500" fill="hold"/>
                                        <p:tgtEl>
                                          <p:spTgt spid="23"/>
                                        </p:tgtEl>
                                        <p:attrNameLst>
                                          <p:attrName>ppt_y</p:attrName>
                                        </p:attrNameLst>
                                      </p:cBhvr>
                                      <p:tavLst>
                                        <p:tav tm="0">
                                          <p:val>
                                            <p:strVal val="#ppt_y"/>
                                          </p:val>
                                        </p:tav>
                                        <p:tav tm="100000">
                                          <p:val>
                                            <p:strVal val="#ppt_y"/>
                                          </p:val>
                                        </p:tav>
                                      </p:tavLst>
                                    </p:anim>
                                  </p:childTnLst>
                                </p:cTn>
                              </p:par>
                              <p:par>
                                <p:cTn id="133" presetID="22" presetClass="entr" presetSubtype="4" fill="hold" grpId="0" nodeType="withEffect">
                                  <p:stCondLst>
                                    <p:cond delay="0"/>
                                  </p:stCondLst>
                                  <p:childTnLst>
                                    <p:set>
                                      <p:cBhvr>
                                        <p:cTn id="134" dur="1" fill="hold">
                                          <p:stCondLst>
                                            <p:cond delay="0"/>
                                          </p:stCondLst>
                                        </p:cTn>
                                        <p:tgtEl>
                                          <p:spTgt spid="7"/>
                                        </p:tgtEl>
                                        <p:attrNameLst>
                                          <p:attrName>style.visibility</p:attrName>
                                        </p:attrNameLst>
                                      </p:cBhvr>
                                      <p:to>
                                        <p:strVal val="visible"/>
                                      </p:to>
                                    </p:set>
                                    <p:animEffect transition="in" filter="wipe(down)">
                                      <p:cBhvr>
                                        <p:cTn id="135" dur="500"/>
                                        <p:tgtEl>
                                          <p:spTgt spid="7"/>
                                        </p:tgtEl>
                                      </p:cBhvr>
                                    </p:animEffect>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wipe(down)">
                                      <p:cBhvr>
                                        <p:cTn id="140" dur="290">
                                          <p:stCondLst>
                                            <p:cond delay="0"/>
                                          </p:stCondLst>
                                        </p:cTn>
                                        <p:tgtEl>
                                          <p:spTgt spid="24"/>
                                        </p:tgtEl>
                                      </p:cBhvr>
                                    </p:animEffect>
                                    <p:anim calcmode="lin" valueType="num">
                                      <p:cBhvr>
                                        <p:cTn id="141"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42"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43"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144"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145"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146" dur="13">
                                          <p:stCondLst>
                                            <p:cond delay="325"/>
                                          </p:stCondLst>
                                        </p:cTn>
                                        <p:tgtEl>
                                          <p:spTgt spid="24"/>
                                        </p:tgtEl>
                                      </p:cBhvr>
                                      <p:to x="100000" y="60000"/>
                                    </p:animScale>
                                    <p:animScale>
                                      <p:cBhvr>
                                        <p:cTn id="147" dur="83" decel="50000">
                                          <p:stCondLst>
                                            <p:cond delay="338"/>
                                          </p:stCondLst>
                                        </p:cTn>
                                        <p:tgtEl>
                                          <p:spTgt spid="24"/>
                                        </p:tgtEl>
                                      </p:cBhvr>
                                      <p:to x="100000" y="100000"/>
                                    </p:animScale>
                                    <p:animScale>
                                      <p:cBhvr>
                                        <p:cTn id="148" dur="13">
                                          <p:stCondLst>
                                            <p:cond delay="656"/>
                                          </p:stCondLst>
                                        </p:cTn>
                                        <p:tgtEl>
                                          <p:spTgt spid="24"/>
                                        </p:tgtEl>
                                      </p:cBhvr>
                                      <p:to x="100000" y="80000"/>
                                    </p:animScale>
                                    <p:animScale>
                                      <p:cBhvr>
                                        <p:cTn id="149" dur="83" decel="50000">
                                          <p:stCondLst>
                                            <p:cond delay="669"/>
                                          </p:stCondLst>
                                        </p:cTn>
                                        <p:tgtEl>
                                          <p:spTgt spid="24"/>
                                        </p:tgtEl>
                                      </p:cBhvr>
                                      <p:to x="100000" y="100000"/>
                                    </p:animScale>
                                    <p:animScale>
                                      <p:cBhvr>
                                        <p:cTn id="150" dur="13">
                                          <p:stCondLst>
                                            <p:cond delay="821"/>
                                          </p:stCondLst>
                                        </p:cTn>
                                        <p:tgtEl>
                                          <p:spTgt spid="24"/>
                                        </p:tgtEl>
                                      </p:cBhvr>
                                      <p:to x="100000" y="90000"/>
                                    </p:animScale>
                                    <p:animScale>
                                      <p:cBhvr>
                                        <p:cTn id="151" dur="83" decel="50000">
                                          <p:stCondLst>
                                            <p:cond delay="834"/>
                                          </p:stCondLst>
                                        </p:cTn>
                                        <p:tgtEl>
                                          <p:spTgt spid="24"/>
                                        </p:tgtEl>
                                      </p:cBhvr>
                                      <p:to x="100000" y="100000"/>
                                    </p:animScale>
                                    <p:animScale>
                                      <p:cBhvr>
                                        <p:cTn id="152" dur="13">
                                          <p:stCondLst>
                                            <p:cond delay="904"/>
                                          </p:stCondLst>
                                        </p:cTn>
                                        <p:tgtEl>
                                          <p:spTgt spid="24"/>
                                        </p:tgtEl>
                                      </p:cBhvr>
                                      <p:to x="100000" y="95000"/>
                                    </p:animScale>
                                    <p:animScale>
                                      <p:cBhvr>
                                        <p:cTn id="153" dur="83" decel="50000">
                                          <p:stCondLst>
                                            <p:cond delay="917"/>
                                          </p:stCondLst>
                                        </p:cTn>
                                        <p:tgtEl>
                                          <p:spTgt spid="24"/>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2" presetClass="exit" presetSubtype="4" fill="hold" grpId="1" nodeType="clickEffect">
                                  <p:stCondLst>
                                    <p:cond delay="0"/>
                                  </p:stCondLst>
                                  <p:childTnLst>
                                    <p:anim calcmode="lin" valueType="num">
                                      <p:cBhvr additive="base">
                                        <p:cTn id="157" dur="500"/>
                                        <p:tgtEl>
                                          <p:spTgt spid="24"/>
                                        </p:tgtEl>
                                        <p:attrNameLst>
                                          <p:attrName>ppt_x</p:attrName>
                                        </p:attrNameLst>
                                      </p:cBhvr>
                                      <p:tavLst>
                                        <p:tav tm="0">
                                          <p:val>
                                            <p:strVal val="ppt_x"/>
                                          </p:val>
                                        </p:tav>
                                        <p:tav tm="100000">
                                          <p:val>
                                            <p:strVal val="ppt_x"/>
                                          </p:val>
                                        </p:tav>
                                      </p:tavLst>
                                    </p:anim>
                                    <p:anim calcmode="lin" valueType="num">
                                      <p:cBhvr additive="base">
                                        <p:cTn id="158" dur="500"/>
                                        <p:tgtEl>
                                          <p:spTgt spid="24"/>
                                        </p:tgtEl>
                                        <p:attrNameLst>
                                          <p:attrName>ppt_y</p:attrName>
                                        </p:attrNameLst>
                                      </p:cBhvr>
                                      <p:tavLst>
                                        <p:tav tm="0">
                                          <p:val>
                                            <p:strVal val="ppt_y"/>
                                          </p:val>
                                        </p:tav>
                                        <p:tav tm="100000">
                                          <p:val>
                                            <p:strVal val="1+ppt_h/2"/>
                                          </p:val>
                                        </p:tav>
                                      </p:tavLst>
                                    </p:anim>
                                    <p:set>
                                      <p:cBhvr>
                                        <p:cTn id="159" dur="1" fill="hold">
                                          <p:stCondLst>
                                            <p:cond delay="499"/>
                                          </p:stCondLst>
                                        </p:cTn>
                                        <p:tgtEl>
                                          <p:spTgt spid="24"/>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25"/>
                                        </p:tgtEl>
                                        <p:attrNameLst>
                                          <p:attrName>style.visibility</p:attrName>
                                        </p:attrNameLst>
                                      </p:cBhvr>
                                      <p:to>
                                        <p:strVal val="visible"/>
                                      </p:to>
                                    </p:set>
                                    <p:animEffect transition="in" filter="wipe(down)">
                                      <p:cBhvr>
                                        <p:cTn id="164" dur="290">
                                          <p:stCondLst>
                                            <p:cond delay="0"/>
                                          </p:stCondLst>
                                        </p:cTn>
                                        <p:tgtEl>
                                          <p:spTgt spid="25"/>
                                        </p:tgtEl>
                                      </p:cBhvr>
                                    </p:animEffect>
                                    <p:anim calcmode="lin" valueType="num">
                                      <p:cBhvr>
                                        <p:cTn id="165"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66"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67"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168"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169"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170" dur="13">
                                          <p:stCondLst>
                                            <p:cond delay="325"/>
                                          </p:stCondLst>
                                        </p:cTn>
                                        <p:tgtEl>
                                          <p:spTgt spid="25"/>
                                        </p:tgtEl>
                                      </p:cBhvr>
                                      <p:to x="100000" y="60000"/>
                                    </p:animScale>
                                    <p:animScale>
                                      <p:cBhvr>
                                        <p:cTn id="171" dur="83" decel="50000">
                                          <p:stCondLst>
                                            <p:cond delay="338"/>
                                          </p:stCondLst>
                                        </p:cTn>
                                        <p:tgtEl>
                                          <p:spTgt spid="25"/>
                                        </p:tgtEl>
                                      </p:cBhvr>
                                      <p:to x="100000" y="100000"/>
                                    </p:animScale>
                                    <p:animScale>
                                      <p:cBhvr>
                                        <p:cTn id="172" dur="13">
                                          <p:stCondLst>
                                            <p:cond delay="656"/>
                                          </p:stCondLst>
                                        </p:cTn>
                                        <p:tgtEl>
                                          <p:spTgt spid="25"/>
                                        </p:tgtEl>
                                      </p:cBhvr>
                                      <p:to x="100000" y="80000"/>
                                    </p:animScale>
                                    <p:animScale>
                                      <p:cBhvr>
                                        <p:cTn id="173" dur="83" decel="50000">
                                          <p:stCondLst>
                                            <p:cond delay="669"/>
                                          </p:stCondLst>
                                        </p:cTn>
                                        <p:tgtEl>
                                          <p:spTgt spid="25"/>
                                        </p:tgtEl>
                                      </p:cBhvr>
                                      <p:to x="100000" y="100000"/>
                                    </p:animScale>
                                    <p:animScale>
                                      <p:cBhvr>
                                        <p:cTn id="174" dur="13">
                                          <p:stCondLst>
                                            <p:cond delay="821"/>
                                          </p:stCondLst>
                                        </p:cTn>
                                        <p:tgtEl>
                                          <p:spTgt spid="25"/>
                                        </p:tgtEl>
                                      </p:cBhvr>
                                      <p:to x="100000" y="90000"/>
                                    </p:animScale>
                                    <p:animScale>
                                      <p:cBhvr>
                                        <p:cTn id="175" dur="83" decel="50000">
                                          <p:stCondLst>
                                            <p:cond delay="834"/>
                                          </p:stCondLst>
                                        </p:cTn>
                                        <p:tgtEl>
                                          <p:spTgt spid="25"/>
                                        </p:tgtEl>
                                      </p:cBhvr>
                                      <p:to x="100000" y="100000"/>
                                    </p:animScale>
                                    <p:animScale>
                                      <p:cBhvr>
                                        <p:cTn id="176" dur="13">
                                          <p:stCondLst>
                                            <p:cond delay="904"/>
                                          </p:stCondLst>
                                        </p:cTn>
                                        <p:tgtEl>
                                          <p:spTgt spid="25"/>
                                        </p:tgtEl>
                                      </p:cBhvr>
                                      <p:to x="100000" y="95000"/>
                                    </p:animScale>
                                    <p:animScale>
                                      <p:cBhvr>
                                        <p:cTn id="177" dur="83" decel="50000">
                                          <p:stCondLst>
                                            <p:cond delay="917"/>
                                          </p:stCondLst>
                                        </p:cTn>
                                        <p:tgtEl>
                                          <p:spTgt spid="25"/>
                                        </p:tgtEl>
                                      </p:cBhvr>
                                      <p:to x="100000" y="100000"/>
                                    </p:animScale>
                                  </p:childTnLst>
                                </p:cTn>
                              </p:par>
                            </p:childTnLst>
                          </p:cTn>
                        </p:par>
                      </p:childTnLst>
                    </p:cTn>
                  </p:par>
                  <p:par>
                    <p:cTn id="178" fill="hold">
                      <p:stCondLst>
                        <p:cond delay="indefinite"/>
                      </p:stCondLst>
                      <p:childTnLst>
                        <p:par>
                          <p:cTn id="179" fill="hold">
                            <p:stCondLst>
                              <p:cond delay="0"/>
                            </p:stCondLst>
                            <p:childTnLst>
                              <p:par>
                                <p:cTn id="180" presetID="2" presetClass="exit" presetSubtype="4" fill="hold" grpId="1" nodeType="clickEffect">
                                  <p:stCondLst>
                                    <p:cond delay="0"/>
                                  </p:stCondLst>
                                  <p:childTnLst>
                                    <p:anim calcmode="lin" valueType="num">
                                      <p:cBhvr additive="base">
                                        <p:cTn id="181" dur="500"/>
                                        <p:tgtEl>
                                          <p:spTgt spid="25"/>
                                        </p:tgtEl>
                                        <p:attrNameLst>
                                          <p:attrName>ppt_x</p:attrName>
                                        </p:attrNameLst>
                                      </p:cBhvr>
                                      <p:tavLst>
                                        <p:tav tm="0">
                                          <p:val>
                                            <p:strVal val="ppt_x"/>
                                          </p:val>
                                        </p:tav>
                                        <p:tav tm="100000">
                                          <p:val>
                                            <p:strVal val="ppt_x"/>
                                          </p:val>
                                        </p:tav>
                                      </p:tavLst>
                                    </p:anim>
                                    <p:anim calcmode="lin" valueType="num">
                                      <p:cBhvr additive="base">
                                        <p:cTn id="182" dur="500"/>
                                        <p:tgtEl>
                                          <p:spTgt spid="25"/>
                                        </p:tgtEl>
                                        <p:attrNameLst>
                                          <p:attrName>ppt_y</p:attrName>
                                        </p:attrNameLst>
                                      </p:cBhvr>
                                      <p:tavLst>
                                        <p:tav tm="0">
                                          <p:val>
                                            <p:strVal val="ppt_y"/>
                                          </p:val>
                                        </p:tav>
                                        <p:tav tm="100000">
                                          <p:val>
                                            <p:strVal val="1+ppt_h/2"/>
                                          </p:val>
                                        </p:tav>
                                      </p:tavLst>
                                    </p:anim>
                                    <p:set>
                                      <p:cBhvr>
                                        <p:cTn id="183" dur="1" fill="hold">
                                          <p:stCondLst>
                                            <p:cond delay="499"/>
                                          </p:stCondLst>
                                        </p:cTn>
                                        <p:tgtEl>
                                          <p:spTgt spid="25"/>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6" presetClass="entr" presetSubtype="0" fill="hold" grpId="0" nodeType="clickEffect">
                                  <p:stCondLst>
                                    <p:cond delay="0"/>
                                  </p:stCondLst>
                                  <p:childTnLst>
                                    <p:set>
                                      <p:cBhvr>
                                        <p:cTn id="187" dur="1" fill="hold">
                                          <p:stCondLst>
                                            <p:cond delay="0"/>
                                          </p:stCondLst>
                                        </p:cTn>
                                        <p:tgtEl>
                                          <p:spTgt spid="26"/>
                                        </p:tgtEl>
                                        <p:attrNameLst>
                                          <p:attrName>style.visibility</p:attrName>
                                        </p:attrNameLst>
                                      </p:cBhvr>
                                      <p:to>
                                        <p:strVal val="visible"/>
                                      </p:to>
                                    </p:set>
                                    <p:animEffect transition="in" filter="wipe(down)">
                                      <p:cBhvr>
                                        <p:cTn id="188" dur="290">
                                          <p:stCondLst>
                                            <p:cond delay="0"/>
                                          </p:stCondLst>
                                        </p:cTn>
                                        <p:tgtEl>
                                          <p:spTgt spid="26"/>
                                        </p:tgtEl>
                                      </p:cBhvr>
                                    </p:animEffect>
                                    <p:anim calcmode="lin" valueType="num">
                                      <p:cBhvr>
                                        <p:cTn id="189"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90"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91"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192"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193"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194" dur="13">
                                          <p:stCondLst>
                                            <p:cond delay="325"/>
                                          </p:stCondLst>
                                        </p:cTn>
                                        <p:tgtEl>
                                          <p:spTgt spid="26"/>
                                        </p:tgtEl>
                                      </p:cBhvr>
                                      <p:to x="100000" y="60000"/>
                                    </p:animScale>
                                    <p:animScale>
                                      <p:cBhvr>
                                        <p:cTn id="195" dur="83" decel="50000">
                                          <p:stCondLst>
                                            <p:cond delay="338"/>
                                          </p:stCondLst>
                                        </p:cTn>
                                        <p:tgtEl>
                                          <p:spTgt spid="26"/>
                                        </p:tgtEl>
                                      </p:cBhvr>
                                      <p:to x="100000" y="100000"/>
                                    </p:animScale>
                                    <p:animScale>
                                      <p:cBhvr>
                                        <p:cTn id="196" dur="13">
                                          <p:stCondLst>
                                            <p:cond delay="656"/>
                                          </p:stCondLst>
                                        </p:cTn>
                                        <p:tgtEl>
                                          <p:spTgt spid="26"/>
                                        </p:tgtEl>
                                      </p:cBhvr>
                                      <p:to x="100000" y="80000"/>
                                    </p:animScale>
                                    <p:animScale>
                                      <p:cBhvr>
                                        <p:cTn id="197" dur="83" decel="50000">
                                          <p:stCondLst>
                                            <p:cond delay="669"/>
                                          </p:stCondLst>
                                        </p:cTn>
                                        <p:tgtEl>
                                          <p:spTgt spid="26"/>
                                        </p:tgtEl>
                                      </p:cBhvr>
                                      <p:to x="100000" y="100000"/>
                                    </p:animScale>
                                    <p:animScale>
                                      <p:cBhvr>
                                        <p:cTn id="198" dur="13">
                                          <p:stCondLst>
                                            <p:cond delay="821"/>
                                          </p:stCondLst>
                                        </p:cTn>
                                        <p:tgtEl>
                                          <p:spTgt spid="26"/>
                                        </p:tgtEl>
                                      </p:cBhvr>
                                      <p:to x="100000" y="90000"/>
                                    </p:animScale>
                                    <p:animScale>
                                      <p:cBhvr>
                                        <p:cTn id="199" dur="83" decel="50000">
                                          <p:stCondLst>
                                            <p:cond delay="834"/>
                                          </p:stCondLst>
                                        </p:cTn>
                                        <p:tgtEl>
                                          <p:spTgt spid="26"/>
                                        </p:tgtEl>
                                      </p:cBhvr>
                                      <p:to x="100000" y="100000"/>
                                    </p:animScale>
                                    <p:animScale>
                                      <p:cBhvr>
                                        <p:cTn id="200" dur="13">
                                          <p:stCondLst>
                                            <p:cond delay="904"/>
                                          </p:stCondLst>
                                        </p:cTn>
                                        <p:tgtEl>
                                          <p:spTgt spid="26"/>
                                        </p:tgtEl>
                                      </p:cBhvr>
                                      <p:to x="100000" y="95000"/>
                                    </p:animScale>
                                    <p:animScale>
                                      <p:cBhvr>
                                        <p:cTn id="201" dur="83" decel="50000">
                                          <p:stCondLst>
                                            <p:cond delay="917"/>
                                          </p:stCondLst>
                                        </p:cTn>
                                        <p:tgtEl>
                                          <p:spTgt spid="26"/>
                                        </p:tgtEl>
                                      </p:cBhvr>
                                      <p:to x="100000" y="100000"/>
                                    </p:animScale>
                                  </p:childTnLst>
                                </p:cTn>
                              </p:par>
                            </p:childTnLst>
                          </p:cTn>
                        </p:par>
                      </p:childTnLst>
                    </p:cTn>
                  </p:par>
                  <p:par>
                    <p:cTn id="202" fill="hold">
                      <p:stCondLst>
                        <p:cond delay="indefinite"/>
                      </p:stCondLst>
                      <p:childTnLst>
                        <p:par>
                          <p:cTn id="203" fill="hold">
                            <p:stCondLst>
                              <p:cond delay="0"/>
                            </p:stCondLst>
                            <p:childTnLst>
                              <p:par>
                                <p:cTn id="204" presetID="2" presetClass="exit" presetSubtype="4" fill="hold" grpId="1" nodeType="clickEffect">
                                  <p:stCondLst>
                                    <p:cond delay="0"/>
                                  </p:stCondLst>
                                  <p:childTnLst>
                                    <p:anim calcmode="lin" valueType="num">
                                      <p:cBhvr additive="base">
                                        <p:cTn id="205" dur="500"/>
                                        <p:tgtEl>
                                          <p:spTgt spid="26"/>
                                        </p:tgtEl>
                                        <p:attrNameLst>
                                          <p:attrName>ppt_x</p:attrName>
                                        </p:attrNameLst>
                                      </p:cBhvr>
                                      <p:tavLst>
                                        <p:tav tm="0">
                                          <p:val>
                                            <p:strVal val="ppt_x"/>
                                          </p:val>
                                        </p:tav>
                                        <p:tav tm="100000">
                                          <p:val>
                                            <p:strVal val="ppt_x"/>
                                          </p:val>
                                        </p:tav>
                                      </p:tavLst>
                                    </p:anim>
                                    <p:anim calcmode="lin" valueType="num">
                                      <p:cBhvr additive="base">
                                        <p:cTn id="206" dur="500"/>
                                        <p:tgtEl>
                                          <p:spTgt spid="26"/>
                                        </p:tgtEl>
                                        <p:attrNameLst>
                                          <p:attrName>ppt_y</p:attrName>
                                        </p:attrNameLst>
                                      </p:cBhvr>
                                      <p:tavLst>
                                        <p:tav tm="0">
                                          <p:val>
                                            <p:strVal val="ppt_y"/>
                                          </p:val>
                                        </p:tav>
                                        <p:tav tm="100000">
                                          <p:val>
                                            <p:strVal val="1+ppt_h/2"/>
                                          </p:val>
                                        </p:tav>
                                      </p:tavLst>
                                    </p:anim>
                                    <p:set>
                                      <p:cBhvr>
                                        <p:cTn id="207" dur="1" fill="hold">
                                          <p:stCondLst>
                                            <p:cond delay="499"/>
                                          </p:stCondLst>
                                        </p:cTn>
                                        <p:tgtEl>
                                          <p:spTgt spid="26"/>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22" presetClass="exit" presetSubtype="2" fill="hold" grpId="1" nodeType="clickEffect">
                                  <p:stCondLst>
                                    <p:cond delay="0"/>
                                  </p:stCondLst>
                                  <p:childTnLst>
                                    <p:animEffect transition="out" filter="wipe(right)">
                                      <p:cBhvr>
                                        <p:cTn id="211" dur="500"/>
                                        <p:tgtEl>
                                          <p:spTgt spid="23"/>
                                        </p:tgtEl>
                                      </p:cBhvr>
                                    </p:animEffect>
                                    <p:set>
                                      <p:cBhvr>
                                        <p:cTn id="212" dur="1" fill="hold">
                                          <p:stCondLst>
                                            <p:cond delay="499"/>
                                          </p:stCondLst>
                                        </p:cTn>
                                        <p:tgtEl>
                                          <p:spTgt spid="23"/>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2" presetClass="entr" presetSubtype="4" fill="hold" grpId="0" nodeType="clickEffect">
                                  <p:stCondLst>
                                    <p:cond delay="0"/>
                                  </p:stCondLst>
                                  <p:childTnLst>
                                    <p:set>
                                      <p:cBhvr>
                                        <p:cTn id="216" dur="1" fill="hold">
                                          <p:stCondLst>
                                            <p:cond delay="0"/>
                                          </p:stCondLst>
                                        </p:cTn>
                                        <p:tgtEl>
                                          <p:spTgt spid="5"/>
                                        </p:tgtEl>
                                        <p:attrNameLst>
                                          <p:attrName>style.visibility</p:attrName>
                                        </p:attrNameLst>
                                      </p:cBhvr>
                                      <p:to>
                                        <p:strVal val="visible"/>
                                      </p:to>
                                    </p:set>
                                    <p:animEffect transition="in" filter="wipe(down)">
                                      <p:cBhvr>
                                        <p:cTn id="217" dur="500"/>
                                        <p:tgtEl>
                                          <p:spTgt spid="5"/>
                                        </p:tgtEl>
                                      </p:cBhvr>
                                    </p:animEffect>
                                  </p:childTnLst>
                                </p:cTn>
                              </p:par>
                            </p:childTnLst>
                          </p:cTn>
                        </p:par>
                      </p:childTnLst>
                    </p:cTn>
                  </p:par>
                  <p:par>
                    <p:cTn id="218" fill="hold">
                      <p:stCondLst>
                        <p:cond delay="indefinite"/>
                      </p:stCondLst>
                      <p:childTnLst>
                        <p:par>
                          <p:cTn id="219" fill="hold">
                            <p:stCondLst>
                              <p:cond delay="0"/>
                            </p:stCondLst>
                            <p:childTnLst>
                              <p:par>
                                <p:cTn id="220" presetID="2" presetClass="entr" presetSubtype="8" fill="hold" grpId="0" nodeType="clickEffect">
                                  <p:stCondLst>
                                    <p:cond delay="0"/>
                                  </p:stCondLst>
                                  <p:childTnLst>
                                    <p:set>
                                      <p:cBhvr>
                                        <p:cTn id="221" dur="1" fill="hold">
                                          <p:stCondLst>
                                            <p:cond delay="0"/>
                                          </p:stCondLst>
                                        </p:cTn>
                                        <p:tgtEl>
                                          <p:spTgt spid="27"/>
                                        </p:tgtEl>
                                        <p:attrNameLst>
                                          <p:attrName>style.visibility</p:attrName>
                                        </p:attrNameLst>
                                      </p:cBhvr>
                                      <p:to>
                                        <p:strVal val="visible"/>
                                      </p:to>
                                    </p:set>
                                    <p:anim calcmode="lin" valueType="num">
                                      <p:cBhvr additive="base">
                                        <p:cTn id="222" dur="500" fill="hold"/>
                                        <p:tgtEl>
                                          <p:spTgt spid="27"/>
                                        </p:tgtEl>
                                        <p:attrNameLst>
                                          <p:attrName>ppt_x</p:attrName>
                                        </p:attrNameLst>
                                      </p:cBhvr>
                                      <p:tavLst>
                                        <p:tav tm="0">
                                          <p:val>
                                            <p:strVal val="0-#ppt_w/2"/>
                                          </p:val>
                                        </p:tav>
                                        <p:tav tm="100000">
                                          <p:val>
                                            <p:strVal val="#ppt_x"/>
                                          </p:val>
                                        </p:tav>
                                      </p:tavLst>
                                    </p:anim>
                                    <p:anim calcmode="lin" valueType="num">
                                      <p:cBhvr additive="base">
                                        <p:cTn id="2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26" presetClass="entr" presetSubtype="0" fill="hold" grpId="0" nodeType="clickEffect">
                                  <p:stCondLst>
                                    <p:cond delay="0"/>
                                  </p:stCondLst>
                                  <p:childTnLst>
                                    <p:set>
                                      <p:cBhvr>
                                        <p:cTn id="227" dur="1" fill="hold">
                                          <p:stCondLst>
                                            <p:cond delay="0"/>
                                          </p:stCondLst>
                                        </p:cTn>
                                        <p:tgtEl>
                                          <p:spTgt spid="28"/>
                                        </p:tgtEl>
                                        <p:attrNameLst>
                                          <p:attrName>style.visibility</p:attrName>
                                        </p:attrNameLst>
                                      </p:cBhvr>
                                      <p:to>
                                        <p:strVal val="visible"/>
                                      </p:to>
                                    </p:set>
                                    <p:animEffect transition="in" filter="wipe(down)">
                                      <p:cBhvr>
                                        <p:cTn id="228" dur="290">
                                          <p:stCondLst>
                                            <p:cond delay="0"/>
                                          </p:stCondLst>
                                        </p:cTn>
                                        <p:tgtEl>
                                          <p:spTgt spid="28"/>
                                        </p:tgtEl>
                                      </p:cBhvr>
                                    </p:animEffect>
                                    <p:anim calcmode="lin" valueType="num">
                                      <p:cBhvr>
                                        <p:cTn id="229"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30"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31"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232"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233"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234" dur="13">
                                          <p:stCondLst>
                                            <p:cond delay="325"/>
                                          </p:stCondLst>
                                        </p:cTn>
                                        <p:tgtEl>
                                          <p:spTgt spid="28"/>
                                        </p:tgtEl>
                                      </p:cBhvr>
                                      <p:to x="100000" y="60000"/>
                                    </p:animScale>
                                    <p:animScale>
                                      <p:cBhvr>
                                        <p:cTn id="235" dur="83" decel="50000">
                                          <p:stCondLst>
                                            <p:cond delay="338"/>
                                          </p:stCondLst>
                                        </p:cTn>
                                        <p:tgtEl>
                                          <p:spTgt spid="28"/>
                                        </p:tgtEl>
                                      </p:cBhvr>
                                      <p:to x="100000" y="100000"/>
                                    </p:animScale>
                                    <p:animScale>
                                      <p:cBhvr>
                                        <p:cTn id="236" dur="13">
                                          <p:stCondLst>
                                            <p:cond delay="656"/>
                                          </p:stCondLst>
                                        </p:cTn>
                                        <p:tgtEl>
                                          <p:spTgt spid="28"/>
                                        </p:tgtEl>
                                      </p:cBhvr>
                                      <p:to x="100000" y="80000"/>
                                    </p:animScale>
                                    <p:animScale>
                                      <p:cBhvr>
                                        <p:cTn id="237" dur="83" decel="50000">
                                          <p:stCondLst>
                                            <p:cond delay="669"/>
                                          </p:stCondLst>
                                        </p:cTn>
                                        <p:tgtEl>
                                          <p:spTgt spid="28"/>
                                        </p:tgtEl>
                                      </p:cBhvr>
                                      <p:to x="100000" y="100000"/>
                                    </p:animScale>
                                    <p:animScale>
                                      <p:cBhvr>
                                        <p:cTn id="238" dur="13">
                                          <p:stCondLst>
                                            <p:cond delay="821"/>
                                          </p:stCondLst>
                                        </p:cTn>
                                        <p:tgtEl>
                                          <p:spTgt spid="28"/>
                                        </p:tgtEl>
                                      </p:cBhvr>
                                      <p:to x="100000" y="90000"/>
                                    </p:animScale>
                                    <p:animScale>
                                      <p:cBhvr>
                                        <p:cTn id="239" dur="83" decel="50000">
                                          <p:stCondLst>
                                            <p:cond delay="834"/>
                                          </p:stCondLst>
                                        </p:cTn>
                                        <p:tgtEl>
                                          <p:spTgt spid="28"/>
                                        </p:tgtEl>
                                      </p:cBhvr>
                                      <p:to x="100000" y="100000"/>
                                    </p:animScale>
                                    <p:animScale>
                                      <p:cBhvr>
                                        <p:cTn id="240" dur="13">
                                          <p:stCondLst>
                                            <p:cond delay="904"/>
                                          </p:stCondLst>
                                        </p:cTn>
                                        <p:tgtEl>
                                          <p:spTgt spid="28"/>
                                        </p:tgtEl>
                                      </p:cBhvr>
                                      <p:to x="100000" y="95000"/>
                                    </p:animScale>
                                    <p:animScale>
                                      <p:cBhvr>
                                        <p:cTn id="241" dur="83" decel="50000">
                                          <p:stCondLst>
                                            <p:cond delay="917"/>
                                          </p:stCondLst>
                                        </p:cTn>
                                        <p:tgtEl>
                                          <p:spTgt spid="28"/>
                                        </p:tgtEl>
                                      </p:cBhvr>
                                      <p:to x="100000" y="100000"/>
                                    </p:animScale>
                                  </p:childTnLst>
                                </p:cTn>
                              </p:par>
                            </p:childTnLst>
                          </p:cTn>
                        </p:par>
                      </p:childTnLst>
                    </p:cTn>
                  </p:par>
                  <p:par>
                    <p:cTn id="242" fill="hold">
                      <p:stCondLst>
                        <p:cond delay="indefinite"/>
                      </p:stCondLst>
                      <p:childTnLst>
                        <p:par>
                          <p:cTn id="243" fill="hold">
                            <p:stCondLst>
                              <p:cond delay="0"/>
                            </p:stCondLst>
                            <p:childTnLst>
                              <p:par>
                                <p:cTn id="244" presetID="2" presetClass="exit" presetSubtype="4" fill="hold" grpId="1" nodeType="clickEffect">
                                  <p:stCondLst>
                                    <p:cond delay="0"/>
                                  </p:stCondLst>
                                  <p:childTnLst>
                                    <p:anim calcmode="lin" valueType="num">
                                      <p:cBhvr additive="base">
                                        <p:cTn id="245" dur="500"/>
                                        <p:tgtEl>
                                          <p:spTgt spid="28"/>
                                        </p:tgtEl>
                                        <p:attrNameLst>
                                          <p:attrName>ppt_x</p:attrName>
                                        </p:attrNameLst>
                                      </p:cBhvr>
                                      <p:tavLst>
                                        <p:tav tm="0">
                                          <p:val>
                                            <p:strVal val="ppt_x"/>
                                          </p:val>
                                        </p:tav>
                                        <p:tav tm="100000">
                                          <p:val>
                                            <p:strVal val="ppt_x"/>
                                          </p:val>
                                        </p:tav>
                                      </p:tavLst>
                                    </p:anim>
                                    <p:anim calcmode="lin" valueType="num">
                                      <p:cBhvr additive="base">
                                        <p:cTn id="246" dur="500"/>
                                        <p:tgtEl>
                                          <p:spTgt spid="28"/>
                                        </p:tgtEl>
                                        <p:attrNameLst>
                                          <p:attrName>ppt_y</p:attrName>
                                        </p:attrNameLst>
                                      </p:cBhvr>
                                      <p:tavLst>
                                        <p:tav tm="0">
                                          <p:val>
                                            <p:strVal val="ppt_y"/>
                                          </p:val>
                                        </p:tav>
                                        <p:tav tm="100000">
                                          <p:val>
                                            <p:strVal val="1+ppt_h/2"/>
                                          </p:val>
                                        </p:tav>
                                      </p:tavLst>
                                    </p:anim>
                                    <p:set>
                                      <p:cBhvr>
                                        <p:cTn id="247" dur="1" fill="hold">
                                          <p:stCondLst>
                                            <p:cond delay="499"/>
                                          </p:stCondLst>
                                        </p:cTn>
                                        <p:tgtEl>
                                          <p:spTgt spid="28"/>
                                        </p:tgtEl>
                                        <p:attrNameLst>
                                          <p:attrName>style.visibility</p:attrName>
                                        </p:attrNameLst>
                                      </p:cBhvr>
                                      <p:to>
                                        <p:strVal val="hidden"/>
                                      </p:to>
                                    </p:set>
                                  </p:childTnLst>
                                </p:cTn>
                              </p:par>
                            </p:childTnLst>
                          </p:cTn>
                        </p:par>
                      </p:childTnLst>
                    </p:cTn>
                  </p:par>
                  <p:par>
                    <p:cTn id="248" fill="hold">
                      <p:stCondLst>
                        <p:cond delay="indefinite"/>
                      </p:stCondLst>
                      <p:childTnLst>
                        <p:par>
                          <p:cTn id="249" fill="hold">
                            <p:stCondLst>
                              <p:cond delay="0"/>
                            </p:stCondLst>
                            <p:childTnLst>
                              <p:par>
                                <p:cTn id="250" presetID="26" presetClass="entr" presetSubtype="0" fill="hold" grpId="0" nodeType="clickEffect">
                                  <p:stCondLst>
                                    <p:cond delay="0"/>
                                  </p:stCondLst>
                                  <p:childTnLst>
                                    <p:set>
                                      <p:cBhvr>
                                        <p:cTn id="251" dur="1" fill="hold">
                                          <p:stCondLst>
                                            <p:cond delay="0"/>
                                          </p:stCondLst>
                                        </p:cTn>
                                        <p:tgtEl>
                                          <p:spTgt spid="29"/>
                                        </p:tgtEl>
                                        <p:attrNameLst>
                                          <p:attrName>style.visibility</p:attrName>
                                        </p:attrNameLst>
                                      </p:cBhvr>
                                      <p:to>
                                        <p:strVal val="visible"/>
                                      </p:to>
                                    </p:set>
                                    <p:animEffect transition="in" filter="wipe(down)">
                                      <p:cBhvr>
                                        <p:cTn id="252" dur="290">
                                          <p:stCondLst>
                                            <p:cond delay="0"/>
                                          </p:stCondLst>
                                        </p:cTn>
                                        <p:tgtEl>
                                          <p:spTgt spid="29"/>
                                        </p:tgtEl>
                                      </p:cBhvr>
                                    </p:animEffect>
                                    <p:anim calcmode="lin" valueType="num">
                                      <p:cBhvr>
                                        <p:cTn id="253"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54"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55"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256"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257"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258" dur="13">
                                          <p:stCondLst>
                                            <p:cond delay="325"/>
                                          </p:stCondLst>
                                        </p:cTn>
                                        <p:tgtEl>
                                          <p:spTgt spid="29"/>
                                        </p:tgtEl>
                                      </p:cBhvr>
                                      <p:to x="100000" y="60000"/>
                                    </p:animScale>
                                    <p:animScale>
                                      <p:cBhvr>
                                        <p:cTn id="259" dur="83" decel="50000">
                                          <p:stCondLst>
                                            <p:cond delay="338"/>
                                          </p:stCondLst>
                                        </p:cTn>
                                        <p:tgtEl>
                                          <p:spTgt spid="29"/>
                                        </p:tgtEl>
                                      </p:cBhvr>
                                      <p:to x="100000" y="100000"/>
                                    </p:animScale>
                                    <p:animScale>
                                      <p:cBhvr>
                                        <p:cTn id="260" dur="13">
                                          <p:stCondLst>
                                            <p:cond delay="656"/>
                                          </p:stCondLst>
                                        </p:cTn>
                                        <p:tgtEl>
                                          <p:spTgt spid="29"/>
                                        </p:tgtEl>
                                      </p:cBhvr>
                                      <p:to x="100000" y="80000"/>
                                    </p:animScale>
                                    <p:animScale>
                                      <p:cBhvr>
                                        <p:cTn id="261" dur="83" decel="50000">
                                          <p:stCondLst>
                                            <p:cond delay="669"/>
                                          </p:stCondLst>
                                        </p:cTn>
                                        <p:tgtEl>
                                          <p:spTgt spid="29"/>
                                        </p:tgtEl>
                                      </p:cBhvr>
                                      <p:to x="100000" y="100000"/>
                                    </p:animScale>
                                    <p:animScale>
                                      <p:cBhvr>
                                        <p:cTn id="262" dur="13">
                                          <p:stCondLst>
                                            <p:cond delay="821"/>
                                          </p:stCondLst>
                                        </p:cTn>
                                        <p:tgtEl>
                                          <p:spTgt spid="29"/>
                                        </p:tgtEl>
                                      </p:cBhvr>
                                      <p:to x="100000" y="90000"/>
                                    </p:animScale>
                                    <p:animScale>
                                      <p:cBhvr>
                                        <p:cTn id="263" dur="83" decel="50000">
                                          <p:stCondLst>
                                            <p:cond delay="834"/>
                                          </p:stCondLst>
                                        </p:cTn>
                                        <p:tgtEl>
                                          <p:spTgt spid="29"/>
                                        </p:tgtEl>
                                      </p:cBhvr>
                                      <p:to x="100000" y="100000"/>
                                    </p:animScale>
                                    <p:animScale>
                                      <p:cBhvr>
                                        <p:cTn id="264" dur="13">
                                          <p:stCondLst>
                                            <p:cond delay="904"/>
                                          </p:stCondLst>
                                        </p:cTn>
                                        <p:tgtEl>
                                          <p:spTgt spid="29"/>
                                        </p:tgtEl>
                                      </p:cBhvr>
                                      <p:to x="100000" y="95000"/>
                                    </p:animScale>
                                    <p:animScale>
                                      <p:cBhvr>
                                        <p:cTn id="265" dur="83" decel="50000">
                                          <p:stCondLst>
                                            <p:cond delay="917"/>
                                          </p:stCondLst>
                                        </p:cTn>
                                        <p:tgtEl>
                                          <p:spTgt spid="29"/>
                                        </p:tgtEl>
                                      </p:cBhvr>
                                      <p:to x="100000" y="100000"/>
                                    </p:animScale>
                                  </p:childTnLst>
                                </p:cTn>
                              </p:par>
                            </p:childTnLst>
                          </p:cTn>
                        </p:par>
                      </p:childTnLst>
                    </p:cTn>
                  </p:par>
                  <p:par>
                    <p:cTn id="266" fill="hold">
                      <p:stCondLst>
                        <p:cond delay="indefinite"/>
                      </p:stCondLst>
                      <p:childTnLst>
                        <p:par>
                          <p:cTn id="267" fill="hold">
                            <p:stCondLst>
                              <p:cond delay="0"/>
                            </p:stCondLst>
                            <p:childTnLst>
                              <p:par>
                                <p:cTn id="268" presetID="2" presetClass="exit" presetSubtype="4" fill="hold" grpId="1" nodeType="clickEffect">
                                  <p:stCondLst>
                                    <p:cond delay="0"/>
                                  </p:stCondLst>
                                  <p:childTnLst>
                                    <p:anim calcmode="lin" valueType="num">
                                      <p:cBhvr additive="base">
                                        <p:cTn id="269" dur="500"/>
                                        <p:tgtEl>
                                          <p:spTgt spid="29"/>
                                        </p:tgtEl>
                                        <p:attrNameLst>
                                          <p:attrName>ppt_x</p:attrName>
                                        </p:attrNameLst>
                                      </p:cBhvr>
                                      <p:tavLst>
                                        <p:tav tm="0">
                                          <p:val>
                                            <p:strVal val="ppt_x"/>
                                          </p:val>
                                        </p:tav>
                                        <p:tav tm="100000">
                                          <p:val>
                                            <p:strVal val="ppt_x"/>
                                          </p:val>
                                        </p:tav>
                                      </p:tavLst>
                                    </p:anim>
                                    <p:anim calcmode="lin" valueType="num">
                                      <p:cBhvr additive="base">
                                        <p:cTn id="270" dur="500"/>
                                        <p:tgtEl>
                                          <p:spTgt spid="29"/>
                                        </p:tgtEl>
                                        <p:attrNameLst>
                                          <p:attrName>ppt_y</p:attrName>
                                        </p:attrNameLst>
                                      </p:cBhvr>
                                      <p:tavLst>
                                        <p:tav tm="0">
                                          <p:val>
                                            <p:strVal val="ppt_y"/>
                                          </p:val>
                                        </p:tav>
                                        <p:tav tm="100000">
                                          <p:val>
                                            <p:strVal val="1+ppt_h/2"/>
                                          </p:val>
                                        </p:tav>
                                      </p:tavLst>
                                    </p:anim>
                                    <p:set>
                                      <p:cBhvr>
                                        <p:cTn id="271" dur="1" fill="hold">
                                          <p:stCondLst>
                                            <p:cond delay="499"/>
                                          </p:stCondLst>
                                        </p:cTn>
                                        <p:tgtEl>
                                          <p:spTgt spid="29"/>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26" presetClass="entr" presetSubtype="0" fill="hold" grpId="0" nodeType="clickEffect">
                                  <p:stCondLst>
                                    <p:cond delay="0"/>
                                  </p:stCondLst>
                                  <p:childTnLst>
                                    <p:set>
                                      <p:cBhvr>
                                        <p:cTn id="275" dur="1" fill="hold">
                                          <p:stCondLst>
                                            <p:cond delay="0"/>
                                          </p:stCondLst>
                                        </p:cTn>
                                        <p:tgtEl>
                                          <p:spTgt spid="30"/>
                                        </p:tgtEl>
                                        <p:attrNameLst>
                                          <p:attrName>style.visibility</p:attrName>
                                        </p:attrNameLst>
                                      </p:cBhvr>
                                      <p:to>
                                        <p:strVal val="visible"/>
                                      </p:to>
                                    </p:set>
                                    <p:animEffect transition="in" filter="wipe(down)">
                                      <p:cBhvr>
                                        <p:cTn id="276" dur="290">
                                          <p:stCondLst>
                                            <p:cond delay="0"/>
                                          </p:stCondLst>
                                        </p:cTn>
                                        <p:tgtEl>
                                          <p:spTgt spid="30"/>
                                        </p:tgtEl>
                                      </p:cBhvr>
                                    </p:animEffect>
                                    <p:anim calcmode="lin" valueType="num">
                                      <p:cBhvr>
                                        <p:cTn id="277"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78"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79"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280"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281"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282" dur="13">
                                          <p:stCondLst>
                                            <p:cond delay="325"/>
                                          </p:stCondLst>
                                        </p:cTn>
                                        <p:tgtEl>
                                          <p:spTgt spid="30"/>
                                        </p:tgtEl>
                                      </p:cBhvr>
                                      <p:to x="100000" y="60000"/>
                                    </p:animScale>
                                    <p:animScale>
                                      <p:cBhvr>
                                        <p:cTn id="283" dur="83" decel="50000">
                                          <p:stCondLst>
                                            <p:cond delay="338"/>
                                          </p:stCondLst>
                                        </p:cTn>
                                        <p:tgtEl>
                                          <p:spTgt spid="30"/>
                                        </p:tgtEl>
                                      </p:cBhvr>
                                      <p:to x="100000" y="100000"/>
                                    </p:animScale>
                                    <p:animScale>
                                      <p:cBhvr>
                                        <p:cTn id="284" dur="13">
                                          <p:stCondLst>
                                            <p:cond delay="656"/>
                                          </p:stCondLst>
                                        </p:cTn>
                                        <p:tgtEl>
                                          <p:spTgt spid="30"/>
                                        </p:tgtEl>
                                      </p:cBhvr>
                                      <p:to x="100000" y="80000"/>
                                    </p:animScale>
                                    <p:animScale>
                                      <p:cBhvr>
                                        <p:cTn id="285" dur="83" decel="50000">
                                          <p:stCondLst>
                                            <p:cond delay="669"/>
                                          </p:stCondLst>
                                        </p:cTn>
                                        <p:tgtEl>
                                          <p:spTgt spid="30"/>
                                        </p:tgtEl>
                                      </p:cBhvr>
                                      <p:to x="100000" y="100000"/>
                                    </p:animScale>
                                    <p:animScale>
                                      <p:cBhvr>
                                        <p:cTn id="286" dur="13">
                                          <p:stCondLst>
                                            <p:cond delay="821"/>
                                          </p:stCondLst>
                                        </p:cTn>
                                        <p:tgtEl>
                                          <p:spTgt spid="30"/>
                                        </p:tgtEl>
                                      </p:cBhvr>
                                      <p:to x="100000" y="90000"/>
                                    </p:animScale>
                                    <p:animScale>
                                      <p:cBhvr>
                                        <p:cTn id="287" dur="83" decel="50000">
                                          <p:stCondLst>
                                            <p:cond delay="834"/>
                                          </p:stCondLst>
                                        </p:cTn>
                                        <p:tgtEl>
                                          <p:spTgt spid="30"/>
                                        </p:tgtEl>
                                      </p:cBhvr>
                                      <p:to x="100000" y="100000"/>
                                    </p:animScale>
                                    <p:animScale>
                                      <p:cBhvr>
                                        <p:cTn id="288" dur="13">
                                          <p:stCondLst>
                                            <p:cond delay="904"/>
                                          </p:stCondLst>
                                        </p:cTn>
                                        <p:tgtEl>
                                          <p:spTgt spid="30"/>
                                        </p:tgtEl>
                                      </p:cBhvr>
                                      <p:to x="100000" y="95000"/>
                                    </p:animScale>
                                    <p:animScale>
                                      <p:cBhvr>
                                        <p:cTn id="289" dur="83" decel="50000">
                                          <p:stCondLst>
                                            <p:cond delay="917"/>
                                          </p:stCondLst>
                                        </p:cTn>
                                        <p:tgtEl>
                                          <p:spTgt spid="30"/>
                                        </p:tgtEl>
                                      </p:cBhvr>
                                      <p:to x="100000" y="100000"/>
                                    </p:animScale>
                                  </p:childTnLst>
                                </p:cTn>
                              </p:par>
                            </p:childTnLst>
                          </p:cTn>
                        </p:par>
                      </p:childTnLst>
                    </p:cTn>
                  </p:par>
                  <p:par>
                    <p:cTn id="290" fill="hold">
                      <p:stCondLst>
                        <p:cond delay="indefinite"/>
                      </p:stCondLst>
                      <p:childTnLst>
                        <p:par>
                          <p:cTn id="291" fill="hold">
                            <p:stCondLst>
                              <p:cond delay="0"/>
                            </p:stCondLst>
                            <p:childTnLst>
                              <p:par>
                                <p:cTn id="292" presetID="2" presetClass="exit" presetSubtype="4" fill="hold" grpId="1" nodeType="clickEffect">
                                  <p:stCondLst>
                                    <p:cond delay="0"/>
                                  </p:stCondLst>
                                  <p:childTnLst>
                                    <p:anim calcmode="lin" valueType="num">
                                      <p:cBhvr additive="base">
                                        <p:cTn id="293" dur="500"/>
                                        <p:tgtEl>
                                          <p:spTgt spid="30"/>
                                        </p:tgtEl>
                                        <p:attrNameLst>
                                          <p:attrName>ppt_x</p:attrName>
                                        </p:attrNameLst>
                                      </p:cBhvr>
                                      <p:tavLst>
                                        <p:tav tm="0">
                                          <p:val>
                                            <p:strVal val="ppt_x"/>
                                          </p:val>
                                        </p:tav>
                                        <p:tav tm="100000">
                                          <p:val>
                                            <p:strVal val="ppt_x"/>
                                          </p:val>
                                        </p:tav>
                                      </p:tavLst>
                                    </p:anim>
                                    <p:anim calcmode="lin" valueType="num">
                                      <p:cBhvr additive="base">
                                        <p:cTn id="294" dur="500"/>
                                        <p:tgtEl>
                                          <p:spTgt spid="30"/>
                                        </p:tgtEl>
                                        <p:attrNameLst>
                                          <p:attrName>ppt_y</p:attrName>
                                        </p:attrNameLst>
                                      </p:cBhvr>
                                      <p:tavLst>
                                        <p:tav tm="0">
                                          <p:val>
                                            <p:strVal val="ppt_y"/>
                                          </p:val>
                                        </p:tav>
                                        <p:tav tm="100000">
                                          <p:val>
                                            <p:strVal val="1+ppt_h/2"/>
                                          </p:val>
                                        </p:tav>
                                      </p:tavLst>
                                    </p:anim>
                                    <p:set>
                                      <p:cBhvr>
                                        <p:cTn id="295" dur="1" fill="hold">
                                          <p:stCondLst>
                                            <p:cond delay="499"/>
                                          </p:stCondLst>
                                        </p:cTn>
                                        <p:tgtEl>
                                          <p:spTgt spid="30"/>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26" presetClass="entr" presetSubtype="0" fill="hold" grpId="0" nodeType="clickEffect">
                                  <p:stCondLst>
                                    <p:cond delay="0"/>
                                  </p:stCondLst>
                                  <p:childTnLst>
                                    <p:set>
                                      <p:cBhvr>
                                        <p:cTn id="299" dur="1" fill="hold">
                                          <p:stCondLst>
                                            <p:cond delay="0"/>
                                          </p:stCondLst>
                                        </p:cTn>
                                        <p:tgtEl>
                                          <p:spTgt spid="31"/>
                                        </p:tgtEl>
                                        <p:attrNameLst>
                                          <p:attrName>style.visibility</p:attrName>
                                        </p:attrNameLst>
                                      </p:cBhvr>
                                      <p:to>
                                        <p:strVal val="visible"/>
                                      </p:to>
                                    </p:set>
                                    <p:animEffect transition="in" filter="wipe(down)">
                                      <p:cBhvr>
                                        <p:cTn id="300" dur="290">
                                          <p:stCondLst>
                                            <p:cond delay="0"/>
                                          </p:stCondLst>
                                        </p:cTn>
                                        <p:tgtEl>
                                          <p:spTgt spid="31"/>
                                        </p:tgtEl>
                                      </p:cBhvr>
                                    </p:animEffect>
                                    <p:anim calcmode="lin" valueType="num">
                                      <p:cBhvr>
                                        <p:cTn id="301"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302"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303"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304"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305"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306" dur="13">
                                          <p:stCondLst>
                                            <p:cond delay="325"/>
                                          </p:stCondLst>
                                        </p:cTn>
                                        <p:tgtEl>
                                          <p:spTgt spid="31"/>
                                        </p:tgtEl>
                                      </p:cBhvr>
                                      <p:to x="100000" y="60000"/>
                                    </p:animScale>
                                    <p:animScale>
                                      <p:cBhvr>
                                        <p:cTn id="307" dur="83" decel="50000">
                                          <p:stCondLst>
                                            <p:cond delay="338"/>
                                          </p:stCondLst>
                                        </p:cTn>
                                        <p:tgtEl>
                                          <p:spTgt spid="31"/>
                                        </p:tgtEl>
                                      </p:cBhvr>
                                      <p:to x="100000" y="100000"/>
                                    </p:animScale>
                                    <p:animScale>
                                      <p:cBhvr>
                                        <p:cTn id="308" dur="13">
                                          <p:stCondLst>
                                            <p:cond delay="656"/>
                                          </p:stCondLst>
                                        </p:cTn>
                                        <p:tgtEl>
                                          <p:spTgt spid="31"/>
                                        </p:tgtEl>
                                      </p:cBhvr>
                                      <p:to x="100000" y="80000"/>
                                    </p:animScale>
                                    <p:animScale>
                                      <p:cBhvr>
                                        <p:cTn id="309" dur="83" decel="50000">
                                          <p:stCondLst>
                                            <p:cond delay="669"/>
                                          </p:stCondLst>
                                        </p:cTn>
                                        <p:tgtEl>
                                          <p:spTgt spid="31"/>
                                        </p:tgtEl>
                                      </p:cBhvr>
                                      <p:to x="100000" y="100000"/>
                                    </p:animScale>
                                    <p:animScale>
                                      <p:cBhvr>
                                        <p:cTn id="310" dur="13">
                                          <p:stCondLst>
                                            <p:cond delay="821"/>
                                          </p:stCondLst>
                                        </p:cTn>
                                        <p:tgtEl>
                                          <p:spTgt spid="31"/>
                                        </p:tgtEl>
                                      </p:cBhvr>
                                      <p:to x="100000" y="90000"/>
                                    </p:animScale>
                                    <p:animScale>
                                      <p:cBhvr>
                                        <p:cTn id="311" dur="83" decel="50000">
                                          <p:stCondLst>
                                            <p:cond delay="834"/>
                                          </p:stCondLst>
                                        </p:cTn>
                                        <p:tgtEl>
                                          <p:spTgt spid="31"/>
                                        </p:tgtEl>
                                      </p:cBhvr>
                                      <p:to x="100000" y="100000"/>
                                    </p:animScale>
                                    <p:animScale>
                                      <p:cBhvr>
                                        <p:cTn id="312" dur="13">
                                          <p:stCondLst>
                                            <p:cond delay="904"/>
                                          </p:stCondLst>
                                        </p:cTn>
                                        <p:tgtEl>
                                          <p:spTgt spid="31"/>
                                        </p:tgtEl>
                                      </p:cBhvr>
                                      <p:to x="100000" y="95000"/>
                                    </p:animScale>
                                    <p:animScale>
                                      <p:cBhvr>
                                        <p:cTn id="313" dur="83" decel="50000">
                                          <p:stCondLst>
                                            <p:cond delay="917"/>
                                          </p:stCondLst>
                                        </p:cTn>
                                        <p:tgtEl>
                                          <p:spTgt spid="31"/>
                                        </p:tgtEl>
                                      </p:cBhvr>
                                      <p:to x="100000" y="100000"/>
                                    </p:animScale>
                                  </p:childTnLst>
                                </p:cTn>
                              </p:par>
                            </p:childTnLst>
                          </p:cTn>
                        </p:par>
                      </p:childTnLst>
                    </p:cTn>
                  </p:par>
                  <p:par>
                    <p:cTn id="314" fill="hold">
                      <p:stCondLst>
                        <p:cond delay="indefinite"/>
                      </p:stCondLst>
                      <p:childTnLst>
                        <p:par>
                          <p:cTn id="315" fill="hold">
                            <p:stCondLst>
                              <p:cond delay="0"/>
                            </p:stCondLst>
                            <p:childTnLst>
                              <p:par>
                                <p:cTn id="316" presetID="2" presetClass="exit" presetSubtype="4" fill="hold" grpId="1" nodeType="clickEffect">
                                  <p:stCondLst>
                                    <p:cond delay="0"/>
                                  </p:stCondLst>
                                  <p:childTnLst>
                                    <p:anim calcmode="lin" valueType="num">
                                      <p:cBhvr additive="base">
                                        <p:cTn id="317" dur="500"/>
                                        <p:tgtEl>
                                          <p:spTgt spid="31"/>
                                        </p:tgtEl>
                                        <p:attrNameLst>
                                          <p:attrName>ppt_x</p:attrName>
                                        </p:attrNameLst>
                                      </p:cBhvr>
                                      <p:tavLst>
                                        <p:tav tm="0">
                                          <p:val>
                                            <p:strVal val="ppt_x"/>
                                          </p:val>
                                        </p:tav>
                                        <p:tav tm="100000">
                                          <p:val>
                                            <p:strVal val="ppt_x"/>
                                          </p:val>
                                        </p:tav>
                                      </p:tavLst>
                                    </p:anim>
                                    <p:anim calcmode="lin" valueType="num">
                                      <p:cBhvr additive="base">
                                        <p:cTn id="318" dur="500"/>
                                        <p:tgtEl>
                                          <p:spTgt spid="31"/>
                                        </p:tgtEl>
                                        <p:attrNameLst>
                                          <p:attrName>ppt_y</p:attrName>
                                        </p:attrNameLst>
                                      </p:cBhvr>
                                      <p:tavLst>
                                        <p:tav tm="0">
                                          <p:val>
                                            <p:strVal val="ppt_y"/>
                                          </p:val>
                                        </p:tav>
                                        <p:tav tm="100000">
                                          <p:val>
                                            <p:strVal val="1+ppt_h/2"/>
                                          </p:val>
                                        </p:tav>
                                      </p:tavLst>
                                    </p:anim>
                                    <p:set>
                                      <p:cBhvr>
                                        <p:cTn id="319" dur="1" fill="hold">
                                          <p:stCondLst>
                                            <p:cond delay="499"/>
                                          </p:stCondLst>
                                        </p:cTn>
                                        <p:tgtEl>
                                          <p:spTgt spid="31"/>
                                        </p:tgtEl>
                                        <p:attrNameLst>
                                          <p:attrName>style.visibility</p:attrName>
                                        </p:attrNameLst>
                                      </p:cBhvr>
                                      <p:to>
                                        <p:strVal val="hidden"/>
                                      </p:to>
                                    </p:set>
                                  </p:childTnLst>
                                </p:cTn>
                              </p:par>
                            </p:childTnLst>
                          </p:cTn>
                        </p:par>
                      </p:childTnLst>
                    </p:cTn>
                  </p:par>
                  <p:par>
                    <p:cTn id="320" fill="hold">
                      <p:stCondLst>
                        <p:cond delay="indefinite"/>
                      </p:stCondLst>
                      <p:childTnLst>
                        <p:par>
                          <p:cTn id="321" fill="hold">
                            <p:stCondLst>
                              <p:cond delay="0"/>
                            </p:stCondLst>
                            <p:childTnLst>
                              <p:par>
                                <p:cTn id="322" presetID="26" presetClass="entr" presetSubtype="0" fill="hold" grpId="0" nodeType="clickEffect">
                                  <p:stCondLst>
                                    <p:cond delay="0"/>
                                  </p:stCondLst>
                                  <p:childTnLst>
                                    <p:set>
                                      <p:cBhvr>
                                        <p:cTn id="323" dur="1" fill="hold">
                                          <p:stCondLst>
                                            <p:cond delay="0"/>
                                          </p:stCondLst>
                                        </p:cTn>
                                        <p:tgtEl>
                                          <p:spTgt spid="32"/>
                                        </p:tgtEl>
                                        <p:attrNameLst>
                                          <p:attrName>style.visibility</p:attrName>
                                        </p:attrNameLst>
                                      </p:cBhvr>
                                      <p:to>
                                        <p:strVal val="visible"/>
                                      </p:to>
                                    </p:set>
                                    <p:animEffect transition="in" filter="wipe(down)">
                                      <p:cBhvr>
                                        <p:cTn id="324" dur="290">
                                          <p:stCondLst>
                                            <p:cond delay="0"/>
                                          </p:stCondLst>
                                        </p:cTn>
                                        <p:tgtEl>
                                          <p:spTgt spid="32"/>
                                        </p:tgtEl>
                                      </p:cBhvr>
                                    </p:animEffect>
                                    <p:anim calcmode="lin" valueType="num">
                                      <p:cBhvr>
                                        <p:cTn id="325"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26"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27"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328"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329"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330" dur="13">
                                          <p:stCondLst>
                                            <p:cond delay="325"/>
                                          </p:stCondLst>
                                        </p:cTn>
                                        <p:tgtEl>
                                          <p:spTgt spid="32"/>
                                        </p:tgtEl>
                                      </p:cBhvr>
                                      <p:to x="100000" y="60000"/>
                                    </p:animScale>
                                    <p:animScale>
                                      <p:cBhvr>
                                        <p:cTn id="331" dur="83" decel="50000">
                                          <p:stCondLst>
                                            <p:cond delay="338"/>
                                          </p:stCondLst>
                                        </p:cTn>
                                        <p:tgtEl>
                                          <p:spTgt spid="32"/>
                                        </p:tgtEl>
                                      </p:cBhvr>
                                      <p:to x="100000" y="100000"/>
                                    </p:animScale>
                                    <p:animScale>
                                      <p:cBhvr>
                                        <p:cTn id="332" dur="13">
                                          <p:stCondLst>
                                            <p:cond delay="656"/>
                                          </p:stCondLst>
                                        </p:cTn>
                                        <p:tgtEl>
                                          <p:spTgt spid="32"/>
                                        </p:tgtEl>
                                      </p:cBhvr>
                                      <p:to x="100000" y="80000"/>
                                    </p:animScale>
                                    <p:animScale>
                                      <p:cBhvr>
                                        <p:cTn id="333" dur="83" decel="50000">
                                          <p:stCondLst>
                                            <p:cond delay="669"/>
                                          </p:stCondLst>
                                        </p:cTn>
                                        <p:tgtEl>
                                          <p:spTgt spid="32"/>
                                        </p:tgtEl>
                                      </p:cBhvr>
                                      <p:to x="100000" y="100000"/>
                                    </p:animScale>
                                    <p:animScale>
                                      <p:cBhvr>
                                        <p:cTn id="334" dur="13">
                                          <p:stCondLst>
                                            <p:cond delay="821"/>
                                          </p:stCondLst>
                                        </p:cTn>
                                        <p:tgtEl>
                                          <p:spTgt spid="32"/>
                                        </p:tgtEl>
                                      </p:cBhvr>
                                      <p:to x="100000" y="90000"/>
                                    </p:animScale>
                                    <p:animScale>
                                      <p:cBhvr>
                                        <p:cTn id="335" dur="83" decel="50000">
                                          <p:stCondLst>
                                            <p:cond delay="834"/>
                                          </p:stCondLst>
                                        </p:cTn>
                                        <p:tgtEl>
                                          <p:spTgt spid="32"/>
                                        </p:tgtEl>
                                      </p:cBhvr>
                                      <p:to x="100000" y="100000"/>
                                    </p:animScale>
                                    <p:animScale>
                                      <p:cBhvr>
                                        <p:cTn id="336" dur="13">
                                          <p:stCondLst>
                                            <p:cond delay="904"/>
                                          </p:stCondLst>
                                        </p:cTn>
                                        <p:tgtEl>
                                          <p:spTgt spid="32"/>
                                        </p:tgtEl>
                                      </p:cBhvr>
                                      <p:to x="100000" y="95000"/>
                                    </p:animScale>
                                    <p:animScale>
                                      <p:cBhvr>
                                        <p:cTn id="337" dur="83" decel="50000">
                                          <p:stCondLst>
                                            <p:cond delay="917"/>
                                          </p:stCondLst>
                                        </p:cTn>
                                        <p:tgtEl>
                                          <p:spTgt spid="32"/>
                                        </p:tgtEl>
                                      </p:cBhvr>
                                      <p:to x="100000" y="100000"/>
                                    </p:animScale>
                                  </p:childTnLst>
                                </p:cTn>
                              </p:par>
                            </p:childTnLst>
                          </p:cTn>
                        </p:par>
                      </p:childTnLst>
                    </p:cTn>
                  </p:par>
                  <p:par>
                    <p:cTn id="338" fill="hold">
                      <p:stCondLst>
                        <p:cond delay="indefinite"/>
                      </p:stCondLst>
                      <p:childTnLst>
                        <p:par>
                          <p:cTn id="339" fill="hold">
                            <p:stCondLst>
                              <p:cond delay="0"/>
                            </p:stCondLst>
                            <p:childTnLst>
                              <p:par>
                                <p:cTn id="340" presetID="2" presetClass="exit" presetSubtype="4" fill="hold" grpId="1" nodeType="clickEffect">
                                  <p:stCondLst>
                                    <p:cond delay="0"/>
                                  </p:stCondLst>
                                  <p:childTnLst>
                                    <p:anim calcmode="lin" valueType="num">
                                      <p:cBhvr additive="base">
                                        <p:cTn id="341" dur="500"/>
                                        <p:tgtEl>
                                          <p:spTgt spid="32"/>
                                        </p:tgtEl>
                                        <p:attrNameLst>
                                          <p:attrName>ppt_x</p:attrName>
                                        </p:attrNameLst>
                                      </p:cBhvr>
                                      <p:tavLst>
                                        <p:tav tm="0">
                                          <p:val>
                                            <p:strVal val="ppt_x"/>
                                          </p:val>
                                        </p:tav>
                                        <p:tav tm="100000">
                                          <p:val>
                                            <p:strVal val="ppt_x"/>
                                          </p:val>
                                        </p:tav>
                                      </p:tavLst>
                                    </p:anim>
                                    <p:anim calcmode="lin" valueType="num">
                                      <p:cBhvr additive="base">
                                        <p:cTn id="342" dur="500"/>
                                        <p:tgtEl>
                                          <p:spTgt spid="32"/>
                                        </p:tgtEl>
                                        <p:attrNameLst>
                                          <p:attrName>ppt_y</p:attrName>
                                        </p:attrNameLst>
                                      </p:cBhvr>
                                      <p:tavLst>
                                        <p:tav tm="0">
                                          <p:val>
                                            <p:strVal val="ppt_y"/>
                                          </p:val>
                                        </p:tav>
                                        <p:tav tm="100000">
                                          <p:val>
                                            <p:strVal val="1+ppt_h/2"/>
                                          </p:val>
                                        </p:tav>
                                      </p:tavLst>
                                    </p:anim>
                                    <p:set>
                                      <p:cBhvr>
                                        <p:cTn id="343" dur="1" fill="hold">
                                          <p:stCondLst>
                                            <p:cond delay="499"/>
                                          </p:stCondLst>
                                        </p:cTn>
                                        <p:tgtEl>
                                          <p:spTgt spid="32"/>
                                        </p:tgtEl>
                                        <p:attrNameLst>
                                          <p:attrName>style.visibility</p:attrName>
                                        </p:attrNameLst>
                                      </p:cBhvr>
                                      <p:to>
                                        <p:strVal val="hidden"/>
                                      </p:to>
                                    </p:set>
                                  </p:childTnLst>
                                </p:cTn>
                              </p:par>
                            </p:childTnLst>
                          </p:cTn>
                        </p:par>
                      </p:childTnLst>
                    </p:cTn>
                  </p:par>
                  <p:par>
                    <p:cTn id="344" fill="hold">
                      <p:stCondLst>
                        <p:cond delay="indefinite"/>
                      </p:stCondLst>
                      <p:childTnLst>
                        <p:par>
                          <p:cTn id="345" fill="hold">
                            <p:stCondLst>
                              <p:cond delay="0"/>
                            </p:stCondLst>
                            <p:childTnLst>
                              <p:par>
                                <p:cTn id="346" presetID="26" presetClass="entr" presetSubtype="0" fill="hold" grpId="0" nodeType="clickEffect">
                                  <p:stCondLst>
                                    <p:cond delay="0"/>
                                  </p:stCondLst>
                                  <p:childTnLst>
                                    <p:set>
                                      <p:cBhvr>
                                        <p:cTn id="347" dur="1" fill="hold">
                                          <p:stCondLst>
                                            <p:cond delay="0"/>
                                          </p:stCondLst>
                                        </p:cTn>
                                        <p:tgtEl>
                                          <p:spTgt spid="33"/>
                                        </p:tgtEl>
                                        <p:attrNameLst>
                                          <p:attrName>style.visibility</p:attrName>
                                        </p:attrNameLst>
                                      </p:cBhvr>
                                      <p:to>
                                        <p:strVal val="visible"/>
                                      </p:to>
                                    </p:set>
                                    <p:animEffect transition="in" filter="wipe(down)">
                                      <p:cBhvr>
                                        <p:cTn id="348" dur="290">
                                          <p:stCondLst>
                                            <p:cond delay="0"/>
                                          </p:stCondLst>
                                        </p:cTn>
                                        <p:tgtEl>
                                          <p:spTgt spid="33"/>
                                        </p:tgtEl>
                                      </p:cBhvr>
                                    </p:animEffect>
                                    <p:anim calcmode="lin" valueType="num">
                                      <p:cBhvr>
                                        <p:cTn id="349" dur="911"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50" dur="3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51" dur="332" tmFilter="0, 0; 0.125,0.2665; 0.25,0.4; 0.375,0.465; 0.5,0.5;  0.625,0.535; 0.75,0.6; 0.875,0.7335; 1,1">
                                          <p:stCondLst>
                                            <p:cond delay="332"/>
                                          </p:stCondLst>
                                        </p:cTn>
                                        <p:tgtEl>
                                          <p:spTgt spid="33"/>
                                        </p:tgtEl>
                                        <p:attrNameLst>
                                          <p:attrName>ppt_y</p:attrName>
                                        </p:attrNameLst>
                                      </p:cBhvr>
                                      <p:tavLst>
                                        <p:tav tm="0" fmla="#ppt_y-sin(pi*$)/9">
                                          <p:val>
                                            <p:fltVal val="0"/>
                                          </p:val>
                                        </p:tav>
                                        <p:tav tm="100000">
                                          <p:val>
                                            <p:fltVal val="1"/>
                                          </p:val>
                                        </p:tav>
                                      </p:tavLst>
                                    </p:anim>
                                    <p:anim calcmode="lin" valueType="num">
                                      <p:cBhvr>
                                        <p:cTn id="352" dur="166" tmFilter="0, 0; 0.125,0.2665; 0.25,0.4; 0.375,0.465; 0.5,0.5;  0.625,0.535; 0.75,0.6; 0.875,0.7335; 1,1">
                                          <p:stCondLst>
                                            <p:cond delay="662"/>
                                          </p:stCondLst>
                                        </p:cTn>
                                        <p:tgtEl>
                                          <p:spTgt spid="33"/>
                                        </p:tgtEl>
                                        <p:attrNameLst>
                                          <p:attrName>ppt_y</p:attrName>
                                        </p:attrNameLst>
                                      </p:cBhvr>
                                      <p:tavLst>
                                        <p:tav tm="0" fmla="#ppt_y-sin(pi*$)/27">
                                          <p:val>
                                            <p:fltVal val="0"/>
                                          </p:val>
                                        </p:tav>
                                        <p:tav tm="100000">
                                          <p:val>
                                            <p:fltVal val="1"/>
                                          </p:val>
                                        </p:tav>
                                      </p:tavLst>
                                    </p:anim>
                                    <p:anim calcmode="lin" valueType="num">
                                      <p:cBhvr>
                                        <p:cTn id="353" dur="82" tmFilter="0, 0; 0.125,0.2665; 0.25,0.4; 0.375,0.465; 0.5,0.5;  0.625,0.535; 0.75,0.6; 0.875,0.7335; 1,1">
                                          <p:stCondLst>
                                            <p:cond delay="828"/>
                                          </p:stCondLst>
                                        </p:cTn>
                                        <p:tgtEl>
                                          <p:spTgt spid="33"/>
                                        </p:tgtEl>
                                        <p:attrNameLst>
                                          <p:attrName>ppt_y</p:attrName>
                                        </p:attrNameLst>
                                      </p:cBhvr>
                                      <p:tavLst>
                                        <p:tav tm="0" fmla="#ppt_y-sin(pi*$)/81">
                                          <p:val>
                                            <p:fltVal val="0"/>
                                          </p:val>
                                        </p:tav>
                                        <p:tav tm="100000">
                                          <p:val>
                                            <p:fltVal val="1"/>
                                          </p:val>
                                        </p:tav>
                                      </p:tavLst>
                                    </p:anim>
                                    <p:animScale>
                                      <p:cBhvr>
                                        <p:cTn id="354" dur="13">
                                          <p:stCondLst>
                                            <p:cond delay="325"/>
                                          </p:stCondLst>
                                        </p:cTn>
                                        <p:tgtEl>
                                          <p:spTgt spid="33"/>
                                        </p:tgtEl>
                                      </p:cBhvr>
                                      <p:to x="100000" y="60000"/>
                                    </p:animScale>
                                    <p:animScale>
                                      <p:cBhvr>
                                        <p:cTn id="355" dur="83" decel="50000">
                                          <p:stCondLst>
                                            <p:cond delay="338"/>
                                          </p:stCondLst>
                                        </p:cTn>
                                        <p:tgtEl>
                                          <p:spTgt spid="33"/>
                                        </p:tgtEl>
                                      </p:cBhvr>
                                      <p:to x="100000" y="100000"/>
                                    </p:animScale>
                                    <p:animScale>
                                      <p:cBhvr>
                                        <p:cTn id="356" dur="13">
                                          <p:stCondLst>
                                            <p:cond delay="656"/>
                                          </p:stCondLst>
                                        </p:cTn>
                                        <p:tgtEl>
                                          <p:spTgt spid="33"/>
                                        </p:tgtEl>
                                      </p:cBhvr>
                                      <p:to x="100000" y="80000"/>
                                    </p:animScale>
                                    <p:animScale>
                                      <p:cBhvr>
                                        <p:cTn id="357" dur="83" decel="50000">
                                          <p:stCondLst>
                                            <p:cond delay="669"/>
                                          </p:stCondLst>
                                        </p:cTn>
                                        <p:tgtEl>
                                          <p:spTgt spid="33"/>
                                        </p:tgtEl>
                                      </p:cBhvr>
                                      <p:to x="100000" y="100000"/>
                                    </p:animScale>
                                    <p:animScale>
                                      <p:cBhvr>
                                        <p:cTn id="358" dur="13">
                                          <p:stCondLst>
                                            <p:cond delay="821"/>
                                          </p:stCondLst>
                                        </p:cTn>
                                        <p:tgtEl>
                                          <p:spTgt spid="33"/>
                                        </p:tgtEl>
                                      </p:cBhvr>
                                      <p:to x="100000" y="90000"/>
                                    </p:animScale>
                                    <p:animScale>
                                      <p:cBhvr>
                                        <p:cTn id="359" dur="83" decel="50000">
                                          <p:stCondLst>
                                            <p:cond delay="834"/>
                                          </p:stCondLst>
                                        </p:cTn>
                                        <p:tgtEl>
                                          <p:spTgt spid="33"/>
                                        </p:tgtEl>
                                      </p:cBhvr>
                                      <p:to x="100000" y="100000"/>
                                    </p:animScale>
                                    <p:animScale>
                                      <p:cBhvr>
                                        <p:cTn id="360" dur="13">
                                          <p:stCondLst>
                                            <p:cond delay="904"/>
                                          </p:stCondLst>
                                        </p:cTn>
                                        <p:tgtEl>
                                          <p:spTgt spid="33"/>
                                        </p:tgtEl>
                                      </p:cBhvr>
                                      <p:to x="100000" y="95000"/>
                                    </p:animScale>
                                    <p:animScale>
                                      <p:cBhvr>
                                        <p:cTn id="361" dur="83" decel="50000">
                                          <p:stCondLst>
                                            <p:cond delay="917"/>
                                          </p:stCondLst>
                                        </p:cTn>
                                        <p:tgtEl>
                                          <p:spTgt spid="33"/>
                                        </p:tgtEl>
                                      </p:cBhvr>
                                      <p:to x="100000" y="100000"/>
                                    </p:animScale>
                                  </p:childTnLst>
                                </p:cTn>
                              </p:par>
                            </p:childTnLst>
                          </p:cTn>
                        </p:par>
                      </p:childTnLst>
                    </p:cTn>
                  </p:par>
                  <p:par>
                    <p:cTn id="362" fill="hold">
                      <p:stCondLst>
                        <p:cond delay="indefinite"/>
                      </p:stCondLst>
                      <p:childTnLst>
                        <p:par>
                          <p:cTn id="363" fill="hold">
                            <p:stCondLst>
                              <p:cond delay="0"/>
                            </p:stCondLst>
                            <p:childTnLst>
                              <p:par>
                                <p:cTn id="364" presetID="2" presetClass="exit" presetSubtype="4" fill="hold" grpId="1" nodeType="clickEffect">
                                  <p:stCondLst>
                                    <p:cond delay="0"/>
                                  </p:stCondLst>
                                  <p:childTnLst>
                                    <p:anim calcmode="lin" valueType="num">
                                      <p:cBhvr additive="base">
                                        <p:cTn id="365" dur="500"/>
                                        <p:tgtEl>
                                          <p:spTgt spid="33"/>
                                        </p:tgtEl>
                                        <p:attrNameLst>
                                          <p:attrName>ppt_x</p:attrName>
                                        </p:attrNameLst>
                                      </p:cBhvr>
                                      <p:tavLst>
                                        <p:tav tm="0">
                                          <p:val>
                                            <p:strVal val="ppt_x"/>
                                          </p:val>
                                        </p:tav>
                                        <p:tav tm="100000">
                                          <p:val>
                                            <p:strVal val="ppt_x"/>
                                          </p:val>
                                        </p:tav>
                                      </p:tavLst>
                                    </p:anim>
                                    <p:anim calcmode="lin" valueType="num">
                                      <p:cBhvr additive="base">
                                        <p:cTn id="366" dur="500"/>
                                        <p:tgtEl>
                                          <p:spTgt spid="33"/>
                                        </p:tgtEl>
                                        <p:attrNameLst>
                                          <p:attrName>ppt_y</p:attrName>
                                        </p:attrNameLst>
                                      </p:cBhvr>
                                      <p:tavLst>
                                        <p:tav tm="0">
                                          <p:val>
                                            <p:strVal val="ppt_y"/>
                                          </p:val>
                                        </p:tav>
                                        <p:tav tm="100000">
                                          <p:val>
                                            <p:strVal val="1+ppt_h/2"/>
                                          </p:val>
                                        </p:tav>
                                      </p:tavLst>
                                    </p:anim>
                                    <p:set>
                                      <p:cBhvr>
                                        <p:cTn id="367" dur="1" fill="hold">
                                          <p:stCondLst>
                                            <p:cond delay="499"/>
                                          </p:stCondLst>
                                        </p:cTn>
                                        <p:tgtEl>
                                          <p:spTgt spid="33"/>
                                        </p:tgtEl>
                                        <p:attrNameLst>
                                          <p:attrName>style.visibility</p:attrName>
                                        </p:attrNameLst>
                                      </p:cBhvr>
                                      <p:to>
                                        <p:strVal val="hidden"/>
                                      </p:to>
                                    </p:set>
                                  </p:childTnLst>
                                </p:cTn>
                              </p:par>
                            </p:childTnLst>
                          </p:cTn>
                        </p:par>
                      </p:childTnLst>
                    </p:cTn>
                  </p:par>
                  <p:par>
                    <p:cTn id="368" fill="hold">
                      <p:stCondLst>
                        <p:cond delay="indefinite"/>
                      </p:stCondLst>
                      <p:childTnLst>
                        <p:par>
                          <p:cTn id="369" fill="hold">
                            <p:stCondLst>
                              <p:cond delay="0"/>
                            </p:stCondLst>
                            <p:childTnLst>
                              <p:par>
                                <p:cTn id="370" presetID="22" presetClass="exit" presetSubtype="2" fill="hold" grpId="1" nodeType="clickEffect">
                                  <p:stCondLst>
                                    <p:cond delay="0"/>
                                  </p:stCondLst>
                                  <p:childTnLst>
                                    <p:animEffect transition="out" filter="wipe(right)">
                                      <p:cBhvr>
                                        <p:cTn id="371" dur="500"/>
                                        <p:tgtEl>
                                          <p:spTgt spid="27"/>
                                        </p:tgtEl>
                                      </p:cBhvr>
                                    </p:animEffect>
                                    <p:set>
                                      <p:cBhvr>
                                        <p:cTn id="372" dur="1" fill="hold">
                                          <p:stCondLst>
                                            <p:cond delay="499"/>
                                          </p:stCondLst>
                                        </p:cTn>
                                        <p:tgtEl>
                                          <p:spTgt spid="27"/>
                                        </p:tgtEl>
                                        <p:attrNameLst>
                                          <p:attrName>style.visibility</p:attrName>
                                        </p:attrNameLst>
                                      </p:cBhvr>
                                      <p:to>
                                        <p:strVal val="hidden"/>
                                      </p:to>
                                    </p:set>
                                  </p:childTnLst>
                                </p:cTn>
                              </p:par>
                            </p:childTnLst>
                          </p:cTn>
                        </p:par>
                      </p:childTnLst>
                    </p:cTn>
                  </p:par>
                  <p:par>
                    <p:cTn id="373" fill="hold">
                      <p:stCondLst>
                        <p:cond delay="indefinite"/>
                      </p:stCondLst>
                      <p:childTnLst>
                        <p:par>
                          <p:cTn id="374" fill="hold">
                            <p:stCondLst>
                              <p:cond delay="0"/>
                            </p:stCondLst>
                            <p:childTnLst>
                              <p:par>
                                <p:cTn id="375" presetID="2" presetClass="entr" presetSubtype="8" fill="hold" grpId="0" nodeType="clickEffect">
                                  <p:stCondLst>
                                    <p:cond delay="0"/>
                                  </p:stCondLst>
                                  <p:childTnLst>
                                    <p:set>
                                      <p:cBhvr>
                                        <p:cTn id="376" dur="1" fill="hold">
                                          <p:stCondLst>
                                            <p:cond delay="0"/>
                                          </p:stCondLst>
                                        </p:cTn>
                                        <p:tgtEl>
                                          <p:spTgt spid="35"/>
                                        </p:tgtEl>
                                        <p:attrNameLst>
                                          <p:attrName>style.visibility</p:attrName>
                                        </p:attrNameLst>
                                      </p:cBhvr>
                                      <p:to>
                                        <p:strVal val="visible"/>
                                      </p:to>
                                    </p:set>
                                    <p:anim calcmode="lin" valueType="num">
                                      <p:cBhvr additive="base">
                                        <p:cTn id="377" dur="500" fill="hold"/>
                                        <p:tgtEl>
                                          <p:spTgt spid="35"/>
                                        </p:tgtEl>
                                        <p:attrNameLst>
                                          <p:attrName>ppt_x</p:attrName>
                                        </p:attrNameLst>
                                      </p:cBhvr>
                                      <p:tavLst>
                                        <p:tav tm="0">
                                          <p:val>
                                            <p:strVal val="0-#ppt_w/2"/>
                                          </p:val>
                                        </p:tav>
                                        <p:tav tm="100000">
                                          <p:val>
                                            <p:strVal val="#ppt_x"/>
                                          </p:val>
                                        </p:tav>
                                      </p:tavLst>
                                    </p:anim>
                                    <p:anim calcmode="lin" valueType="num">
                                      <p:cBhvr additive="base">
                                        <p:cTn id="378" dur="500" fill="hold"/>
                                        <p:tgtEl>
                                          <p:spTgt spid="35"/>
                                        </p:tgtEl>
                                        <p:attrNameLst>
                                          <p:attrName>ppt_y</p:attrName>
                                        </p:attrNameLst>
                                      </p:cBhvr>
                                      <p:tavLst>
                                        <p:tav tm="0">
                                          <p:val>
                                            <p:strVal val="#ppt_y"/>
                                          </p:val>
                                        </p:tav>
                                        <p:tav tm="100000">
                                          <p:val>
                                            <p:strVal val="#ppt_y"/>
                                          </p:val>
                                        </p:tav>
                                      </p:tavLst>
                                    </p:anim>
                                  </p:childTnLst>
                                </p:cTn>
                              </p:par>
                              <p:par>
                                <p:cTn id="379" presetID="22" presetClass="entr" presetSubtype="4" fill="hold" nodeType="withEffect">
                                  <p:stCondLst>
                                    <p:cond delay="0"/>
                                  </p:stCondLst>
                                  <p:childTnLst>
                                    <p:set>
                                      <p:cBhvr>
                                        <p:cTn id="380" dur="1" fill="hold">
                                          <p:stCondLst>
                                            <p:cond delay="0"/>
                                          </p:stCondLst>
                                        </p:cTn>
                                        <p:tgtEl>
                                          <p:spTgt spid="186368"/>
                                        </p:tgtEl>
                                        <p:attrNameLst>
                                          <p:attrName>style.visibility</p:attrName>
                                        </p:attrNameLst>
                                      </p:cBhvr>
                                      <p:to>
                                        <p:strVal val="visible"/>
                                      </p:to>
                                    </p:set>
                                    <p:animEffect transition="in" filter="wipe(down)">
                                      <p:cBhvr>
                                        <p:cTn id="381" dur="500"/>
                                        <p:tgtEl>
                                          <p:spTgt spid="186368"/>
                                        </p:tgtEl>
                                      </p:cBhvr>
                                    </p:animEffect>
                                  </p:childTnLst>
                                </p:cTn>
                              </p:par>
                            </p:childTnLst>
                          </p:cTn>
                        </p:par>
                      </p:childTnLst>
                    </p:cTn>
                  </p:par>
                  <p:par>
                    <p:cTn id="382" fill="hold">
                      <p:stCondLst>
                        <p:cond delay="indefinite"/>
                      </p:stCondLst>
                      <p:childTnLst>
                        <p:par>
                          <p:cTn id="383" fill="hold">
                            <p:stCondLst>
                              <p:cond delay="0"/>
                            </p:stCondLst>
                            <p:childTnLst>
                              <p:par>
                                <p:cTn id="384" presetID="26" presetClass="entr" presetSubtype="0" fill="hold" grpId="0" nodeType="clickEffect">
                                  <p:stCondLst>
                                    <p:cond delay="0"/>
                                  </p:stCondLst>
                                  <p:childTnLst>
                                    <p:set>
                                      <p:cBhvr>
                                        <p:cTn id="385" dur="1" fill="hold">
                                          <p:stCondLst>
                                            <p:cond delay="0"/>
                                          </p:stCondLst>
                                        </p:cTn>
                                        <p:tgtEl>
                                          <p:spTgt spid="38"/>
                                        </p:tgtEl>
                                        <p:attrNameLst>
                                          <p:attrName>style.visibility</p:attrName>
                                        </p:attrNameLst>
                                      </p:cBhvr>
                                      <p:to>
                                        <p:strVal val="visible"/>
                                      </p:to>
                                    </p:set>
                                    <p:animEffect transition="in" filter="wipe(down)">
                                      <p:cBhvr>
                                        <p:cTn id="386" dur="290">
                                          <p:stCondLst>
                                            <p:cond delay="0"/>
                                          </p:stCondLst>
                                        </p:cTn>
                                        <p:tgtEl>
                                          <p:spTgt spid="38"/>
                                        </p:tgtEl>
                                      </p:cBhvr>
                                    </p:animEffect>
                                    <p:anim calcmode="lin" valueType="num">
                                      <p:cBhvr>
                                        <p:cTn id="387"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88"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89"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390"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391"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392" dur="13">
                                          <p:stCondLst>
                                            <p:cond delay="325"/>
                                          </p:stCondLst>
                                        </p:cTn>
                                        <p:tgtEl>
                                          <p:spTgt spid="38"/>
                                        </p:tgtEl>
                                      </p:cBhvr>
                                      <p:to x="100000" y="60000"/>
                                    </p:animScale>
                                    <p:animScale>
                                      <p:cBhvr>
                                        <p:cTn id="393" dur="83" decel="50000">
                                          <p:stCondLst>
                                            <p:cond delay="338"/>
                                          </p:stCondLst>
                                        </p:cTn>
                                        <p:tgtEl>
                                          <p:spTgt spid="38"/>
                                        </p:tgtEl>
                                      </p:cBhvr>
                                      <p:to x="100000" y="100000"/>
                                    </p:animScale>
                                    <p:animScale>
                                      <p:cBhvr>
                                        <p:cTn id="394" dur="13">
                                          <p:stCondLst>
                                            <p:cond delay="656"/>
                                          </p:stCondLst>
                                        </p:cTn>
                                        <p:tgtEl>
                                          <p:spTgt spid="38"/>
                                        </p:tgtEl>
                                      </p:cBhvr>
                                      <p:to x="100000" y="80000"/>
                                    </p:animScale>
                                    <p:animScale>
                                      <p:cBhvr>
                                        <p:cTn id="395" dur="83" decel="50000">
                                          <p:stCondLst>
                                            <p:cond delay="669"/>
                                          </p:stCondLst>
                                        </p:cTn>
                                        <p:tgtEl>
                                          <p:spTgt spid="38"/>
                                        </p:tgtEl>
                                      </p:cBhvr>
                                      <p:to x="100000" y="100000"/>
                                    </p:animScale>
                                    <p:animScale>
                                      <p:cBhvr>
                                        <p:cTn id="396" dur="13">
                                          <p:stCondLst>
                                            <p:cond delay="821"/>
                                          </p:stCondLst>
                                        </p:cTn>
                                        <p:tgtEl>
                                          <p:spTgt spid="38"/>
                                        </p:tgtEl>
                                      </p:cBhvr>
                                      <p:to x="100000" y="90000"/>
                                    </p:animScale>
                                    <p:animScale>
                                      <p:cBhvr>
                                        <p:cTn id="397" dur="83" decel="50000">
                                          <p:stCondLst>
                                            <p:cond delay="834"/>
                                          </p:stCondLst>
                                        </p:cTn>
                                        <p:tgtEl>
                                          <p:spTgt spid="38"/>
                                        </p:tgtEl>
                                      </p:cBhvr>
                                      <p:to x="100000" y="100000"/>
                                    </p:animScale>
                                    <p:animScale>
                                      <p:cBhvr>
                                        <p:cTn id="398" dur="13">
                                          <p:stCondLst>
                                            <p:cond delay="904"/>
                                          </p:stCondLst>
                                        </p:cTn>
                                        <p:tgtEl>
                                          <p:spTgt spid="38"/>
                                        </p:tgtEl>
                                      </p:cBhvr>
                                      <p:to x="100000" y="95000"/>
                                    </p:animScale>
                                    <p:animScale>
                                      <p:cBhvr>
                                        <p:cTn id="399" dur="83" decel="50000">
                                          <p:stCondLst>
                                            <p:cond delay="917"/>
                                          </p:stCondLst>
                                        </p:cTn>
                                        <p:tgtEl>
                                          <p:spTgt spid="38"/>
                                        </p:tgtEl>
                                      </p:cBhvr>
                                      <p:to x="100000" y="100000"/>
                                    </p:animScale>
                                  </p:childTnLst>
                                </p:cTn>
                              </p:par>
                            </p:childTnLst>
                          </p:cTn>
                        </p:par>
                      </p:childTnLst>
                    </p:cTn>
                  </p:par>
                  <p:par>
                    <p:cTn id="400" fill="hold">
                      <p:stCondLst>
                        <p:cond delay="indefinite"/>
                      </p:stCondLst>
                      <p:childTnLst>
                        <p:par>
                          <p:cTn id="401" fill="hold">
                            <p:stCondLst>
                              <p:cond delay="0"/>
                            </p:stCondLst>
                            <p:childTnLst>
                              <p:par>
                                <p:cTn id="402" presetID="2" presetClass="exit" presetSubtype="4" fill="hold" grpId="1" nodeType="clickEffect">
                                  <p:stCondLst>
                                    <p:cond delay="0"/>
                                  </p:stCondLst>
                                  <p:childTnLst>
                                    <p:anim calcmode="lin" valueType="num">
                                      <p:cBhvr additive="base">
                                        <p:cTn id="403" dur="500"/>
                                        <p:tgtEl>
                                          <p:spTgt spid="38"/>
                                        </p:tgtEl>
                                        <p:attrNameLst>
                                          <p:attrName>ppt_x</p:attrName>
                                        </p:attrNameLst>
                                      </p:cBhvr>
                                      <p:tavLst>
                                        <p:tav tm="0">
                                          <p:val>
                                            <p:strVal val="ppt_x"/>
                                          </p:val>
                                        </p:tav>
                                        <p:tav tm="100000">
                                          <p:val>
                                            <p:strVal val="ppt_x"/>
                                          </p:val>
                                        </p:tav>
                                      </p:tavLst>
                                    </p:anim>
                                    <p:anim calcmode="lin" valueType="num">
                                      <p:cBhvr additive="base">
                                        <p:cTn id="404" dur="500"/>
                                        <p:tgtEl>
                                          <p:spTgt spid="38"/>
                                        </p:tgtEl>
                                        <p:attrNameLst>
                                          <p:attrName>ppt_y</p:attrName>
                                        </p:attrNameLst>
                                      </p:cBhvr>
                                      <p:tavLst>
                                        <p:tav tm="0">
                                          <p:val>
                                            <p:strVal val="ppt_y"/>
                                          </p:val>
                                        </p:tav>
                                        <p:tav tm="100000">
                                          <p:val>
                                            <p:strVal val="1+ppt_h/2"/>
                                          </p:val>
                                        </p:tav>
                                      </p:tavLst>
                                    </p:anim>
                                    <p:set>
                                      <p:cBhvr>
                                        <p:cTn id="405" dur="1" fill="hold">
                                          <p:stCondLst>
                                            <p:cond delay="499"/>
                                          </p:stCondLst>
                                        </p:cTn>
                                        <p:tgtEl>
                                          <p:spTgt spid="38"/>
                                        </p:tgtEl>
                                        <p:attrNameLst>
                                          <p:attrName>style.visibility</p:attrName>
                                        </p:attrNameLst>
                                      </p:cBhvr>
                                      <p:to>
                                        <p:strVal val="hidden"/>
                                      </p:to>
                                    </p:set>
                                  </p:childTnLst>
                                </p:cTn>
                              </p:par>
                            </p:childTnLst>
                          </p:cTn>
                        </p:par>
                      </p:childTnLst>
                    </p:cTn>
                  </p:par>
                  <p:par>
                    <p:cTn id="406" fill="hold">
                      <p:stCondLst>
                        <p:cond delay="indefinite"/>
                      </p:stCondLst>
                      <p:childTnLst>
                        <p:par>
                          <p:cTn id="407" fill="hold">
                            <p:stCondLst>
                              <p:cond delay="0"/>
                            </p:stCondLst>
                            <p:childTnLst>
                              <p:par>
                                <p:cTn id="408" presetID="22" presetClass="exit" presetSubtype="2" fill="hold" grpId="1" nodeType="clickEffect">
                                  <p:stCondLst>
                                    <p:cond delay="0"/>
                                  </p:stCondLst>
                                  <p:childTnLst>
                                    <p:animEffect transition="out" filter="wipe(right)">
                                      <p:cBhvr>
                                        <p:cTn id="409" dur="500"/>
                                        <p:tgtEl>
                                          <p:spTgt spid="35"/>
                                        </p:tgtEl>
                                      </p:cBhvr>
                                    </p:animEffect>
                                    <p:set>
                                      <p:cBhvr>
                                        <p:cTn id="41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8" grpId="1"/>
      <p:bldP spid="2" grpId="0" animBg="1"/>
      <p:bldP spid="2" grpId="1" animBg="1"/>
      <p:bldP spid="18" grpId="0"/>
      <p:bldP spid="18" grpId="1"/>
      <p:bldP spid="19" grpId="0" animBg="1"/>
      <p:bldP spid="20" grpId="0" animBg="1"/>
      <p:bldP spid="20" grpId="1" animBg="1"/>
      <p:bldP spid="21" grpId="0"/>
      <p:bldP spid="21" grpId="1"/>
      <p:bldP spid="22" grpId="0"/>
      <p:bldP spid="22" grpId="1"/>
      <p:bldP spid="23" grpId="0" animBg="1"/>
      <p:bldP spid="23" grpId="1" animBg="1"/>
      <p:bldP spid="24" grpId="0"/>
      <p:bldP spid="24" grpId="1"/>
      <p:bldP spid="25" grpId="0"/>
      <p:bldP spid="25" grpId="1"/>
      <p:bldP spid="26" grpId="0"/>
      <p:bldP spid="26" grpId="1"/>
      <p:bldP spid="27" grpId="0" animBg="1"/>
      <p:bldP spid="27" grpId="1" animBg="1"/>
      <p:bldP spid="28" grpId="0"/>
      <p:bldP spid="28" grpId="1"/>
      <p:bldP spid="29" grpId="0"/>
      <p:bldP spid="29" grpId="1"/>
      <p:bldP spid="30" grpId="0"/>
      <p:bldP spid="30" grpId="1"/>
      <p:bldP spid="31" grpId="0"/>
      <p:bldP spid="31" grpId="1"/>
      <p:bldP spid="32" grpId="0"/>
      <p:bldP spid="32" grpId="1"/>
      <p:bldP spid="33" grpId="0"/>
      <p:bldP spid="33" grpId="1"/>
      <p:bldP spid="35" grpId="0" animBg="1"/>
      <p:bldP spid="35" grpId="1" animBg="1"/>
      <p:bldP spid="38" grpId="0"/>
      <p:bldP spid="3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35100" y="1447800"/>
            <a:ext cx="7499350" cy="5181600"/>
          </a:xfrm>
        </p:spPr>
        <p:txBody>
          <a:bodyPr>
            <a:normAutofit/>
          </a:bodyPr>
          <a:lstStyle/>
          <a:p>
            <a:r>
              <a:rPr lang="en-US" sz="3000" dirty="0" smtClean="0"/>
              <a:t>This orientation is for new Running Start students.  It is required of all new RS students to attend an in person session prior to the start of the quarter.</a:t>
            </a:r>
          </a:p>
          <a:p>
            <a:r>
              <a:rPr lang="en-US" sz="3000" dirty="0" smtClean="0"/>
              <a:t>The following slides are the actual presentation.  Some slides have been modified to just let you know what information is given as we depart from the slide at that point in the actual presentation and go online to demonstrate the material.</a:t>
            </a:r>
            <a:endParaRPr lang="en-US" sz="3000" dirty="0" smtClean="0"/>
          </a:p>
        </p:txBody>
      </p:sp>
      <p:sp>
        <p:nvSpPr>
          <p:cNvPr id="2" name="Title 1"/>
          <p:cNvSpPr>
            <a:spLocks noGrp="1"/>
          </p:cNvSpPr>
          <p:nvPr>
            <p:ph type="title"/>
          </p:nvPr>
        </p:nvSpPr>
        <p:spPr>
          <a:xfrm>
            <a:off x="1066800" y="838200"/>
            <a:ext cx="7315200" cy="457200"/>
          </a:xfrm>
        </p:spPr>
        <p:txBody>
          <a:bodyPr>
            <a:noAutofit/>
          </a:bodyPr>
          <a:lstStyle/>
          <a:p>
            <a:r>
              <a:rPr lang="en-US" sz="3200" dirty="0" smtClean="0">
                <a:solidFill>
                  <a:schemeClr val="bg2">
                    <a:lumMod val="50000"/>
                  </a:schemeClr>
                </a:solidFill>
              </a:rPr>
              <a:t>Orientation</a:t>
            </a:r>
            <a:endParaRPr lang="en-US" sz="3200" dirty="0">
              <a:solidFill>
                <a:schemeClr val="bg2">
                  <a:lumMod val="50000"/>
                </a:schemeClr>
              </a:solidFill>
            </a:endParaRPr>
          </a:p>
        </p:txBody>
      </p:sp>
    </p:spTree>
    <p:extLst>
      <p:ext uri="{BB962C8B-B14F-4D97-AF65-F5344CB8AC3E}">
        <p14:creationId xmlns:p14="http://schemas.microsoft.com/office/powerpoint/2010/main" val="2977320632"/>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057400" y="2057172"/>
            <a:ext cx="6708648" cy="1600200"/>
          </a:xfrm>
        </p:spPr>
        <p:txBody>
          <a:bodyPr>
            <a:normAutofit/>
          </a:bodyPr>
          <a:lstStyle/>
          <a:p>
            <a:r>
              <a:rPr lang="en-US" sz="2800" b="1" dirty="0" smtClean="0"/>
              <a:t>Call</a:t>
            </a:r>
          </a:p>
          <a:p>
            <a:pPr lvl="1"/>
            <a:r>
              <a:rPr lang="en-US" sz="2800" b="1" dirty="0" smtClean="0"/>
              <a:t>360.596.5432  Anne Molenda</a:t>
            </a:r>
          </a:p>
          <a:p>
            <a:pPr lvl="1"/>
            <a:r>
              <a:rPr lang="en-US" sz="2800" b="1" dirty="0" smtClean="0"/>
              <a:t>360.596.5446  Christina Winstead</a:t>
            </a:r>
          </a:p>
        </p:txBody>
      </p:sp>
      <p:sp>
        <p:nvSpPr>
          <p:cNvPr id="2" name="Title 1"/>
          <p:cNvSpPr>
            <a:spLocks noGrp="1"/>
          </p:cNvSpPr>
          <p:nvPr>
            <p:ph type="title"/>
          </p:nvPr>
        </p:nvSpPr>
        <p:spPr>
          <a:xfrm>
            <a:off x="500743" y="533400"/>
            <a:ext cx="4497324" cy="609600"/>
          </a:xfrm>
        </p:spPr>
        <p:txBody>
          <a:bodyPr>
            <a:noAutofit/>
          </a:bodyPr>
          <a:lstStyle/>
          <a:p>
            <a:r>
              <a:rPr lang="en-US" sz="3600" dirty="0" smtClean="0">
                <a:solidFill>
                  <a:schemeClr val="bg2">
                    <a:lumMod val="50000"/>
                  </a:schemeClr>
                </a:solidFill>
              </a:rPr>
              <a:t>Questions?</a:t>
            </a:r>
            <a:endParaRPr lang="en-US" sz="3600" dirty="0">
              <a:solidFill>
                <a:schemeClr val="bg2">
                  <a:lumMod val="50000"/>
                </a:schemeClr>
              </a:solidFill>
            </a:endParaRPr>
          </a:p>
        </p:txBody>
      </p:sp>
      <p:pic>
        <p:nvPicPr>
          <p:cNvPr id="3074" name="Picture 2" descr="C:\Users\amolenda\AppData\Local\Microsoft\Windows\Temporary Internet Files\Content.IE5\L4Y6GJKS\MC900433869[1].png"/>
          <p:cNvPicPr>
            <a:picLocks noChangeAspect="1" noChangeArrowheads="1"/>
          </p:cNvPicPr>
          <p:nvPr/>
        </p:nvPicPr>
        <p:blipFill>
          <a:blip r:embed="rId2" cstate="print"/>
          <a:srcRect/>
          <a:stretch>
            <a:fillRect/>
          </a:stretch>
        </p:blipFill>
        <p:spPr bwMode="auto">
          <a:xfrm>
            <a:off x="533400" y="1828800"/>
            <a:ext cx="1828572" cy="1828572"/>
          </a:xfrm>
          <a:prstGeom prst="rect">
            <a:avLst/>
          </a:prstGeom>
          <a:noFill/>
        </p:spPr>
      </p:pic>
      <p:pic>
        <p:nvPicPr>
          <p:cNvPr id="3075" name="Picture 3" descr="C:\Users\amolenda\AppData\Local\Microsoft\Windows\Temporary Internet Files\Content.IE5\C6DYO7EH\MC900354013[1].wmf"/>
          <p:cNvPicPr>
            <a:picLocks noChangeAspect="1" noChangeArrowheads="1"/>
          </p:cNvPicPr>
          <p:nvPr/>
        </p:nvPicPr>
        <p:blipFill>
          <a:blip r:embed="rId3" cstate="print"/>
          <a:srcRect/>
          <a:stretch>
            <a:fillRect/>
          </a:stretch>
        </p:blipFill>
        <p:spPr bwMode="auto">
          <a:xfrm>
            <a:off x="762000" y="4343400"/>
            <a:ext cx="1586395" cy="1715416"/>
          </a:xfrm>
          <a:prstGeom prst="rect">
            <a:avLst/>
          </a:prstGeom>
          <a:noFill/>
        </p:spPr>
      </p:pic>
      <p:sp>
        <p:nvSpPr>
          <p:cNvPr id="6" name="Content Placeholder 2"/>
          <p:cNvSpPr txBox="1">
            <a:spLocks/>
          </p:cNvSpPr>
          <p:nvPr/>
        </p:nvSpPr>
        <p:spPr>
          <a:xfrm>
            <a:off x="2057400" y="4419600"/>
            <a:ext cx="7543800" cy="160020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400" b="1" dirty="0" smtClean="0">
                <a:latin typeface="+mn-lt"/>
              </a:rPr>
              <a:t>E</a:t>
            </a:r>
            <a:r>
              <a:rPr kumimoji="0" lang="en-US" sz="2400" b="1" i="0" u="none" strike="noStrike" kern="1200" cap="none" spc="0" normalizeH="0" baseline="0" noProof="0" dirty="0" smtClean="0">
                <a:ln>
                  <a:noFill/>
                </a:ln>
                <a:solidFill>
                  <a:schemeClr val="tx1"/>
                </a:solidFill>
                <a:effectLst/>
                <a:uLnTx/>
                <a:uFillTx/>
                <a:latin typeface="+mn-lt"/>
              </a:rPr>
              <a:t>mail</a:t>
            </a:r>
          </a:p>
          <a:p>
            <a:pPr marL="640080" lvl="1" indent="-274320">
              <a:spcBef>
                <a:spcPts val="550"/>
              </a:spcBef>
              <a:buClr>
                <a:schemeClr val="accent1"/>
              </a:buClr>
              <a:buSzPct val="70000"/>
              <a:buFont typeface="Wingdings 2"/>
              <a:buChar char=""/>
              <a:defRPr/>
            </a:pPr>
            <a:r>
              <a:rPr lang="en-US" sz="2400" b="1" dirty="0" smtClean="0">
                <a:latin typeface="+mn-lt"/>
              </a:rPr>
              <a:t>amolenda@spscc.ctc.edu  Anne Molenda</a:t>
            </a:r>
            <a:endParaRPr kumimoji="0" lang="en-US" sz="2400" b="1" i="0" u="none" strike="noStrike" kern="1200" cap="none" spc="0" normalizeH="0" baseline="0" noProof="0" dirty="0" smtClean="0">
              <a:ln>
                <a:noFill/>
              </a:ln>
              <a:solidFill>
                <a:schemeClr val="tx1"/>
              </a:solidFill>
              <a:effectLst/>
              <a:uLnTx/>
              <a:uFillTx/>
              <a:latin typeface="+mn-lt"/>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solidFill>
                  <a:schemeClr val="tx1"/>
                </a:solidFill>
                <a:effectLst/>
                <a:uLnTx/>
                <a:uFillTx/>
                <a:latin typeface="+mn-lt"/>
              </a:rPr>
              <a:t>cwinstead@spscc.ctc.edu  Christina Winstead</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lang="en-US" sz="2400" b="1" dirty="0" smtClean="0">
                <a:latin typeface="+mn-lt"/>
              </a:rPr>
              <a:t>advising@spscc.ctc.edu     Advising Email</a:t>
            </a:r>
            <a:endParaRPr kumimoji="0" lang="en-US" sz="2400" b="1" i="0" u="none" strike="noStrike" kern="1200" cap="none" spc="0" normalizeH="0" baseline="0" noProof="0" dirty="0" smtClean="0">
              <a:ln>
                <a:noFill/>
              </a:ln>
              <a:solidFill>
                <a:schemeClr val="tx1"/>
              </a:solidFill>
              <a:effectLst/>
              <a:uLnTx/>
              <a:uFillTx/>
              <a:latin typeface="+mn-lt"/>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35100" y="1447800"/>
            <a:ext cx="7499350" cy="5181600"/>
          </a:xfrm>
        </p:spPr>
        <p:txBody>
          <a:bodyPr>
            <a:normAutofit/>
          </a:bodyPr>
          <a:lstStyle/>
          <a:p>
            <a:r>
              <a:rPr lang="en-US" sz="3000" dirty="0" smtClean="0"/>
              <a:t>First Quarter Checklist &amp; campus map</a:t>
            </a:r>
          </a:p>
          <a:p>
            <a:r>
              <a:rPr lang="en-US" sz="3000" dirty="0" smtClean="0"/>
              <a:t>Important Dates</a:t>
            </a:r>
          </a:p>
          <a:p>
            <a:r>
              <a:rPr lang="en-US" sz="3000" dirty="0" smtClean="0"/>
              <a:t>High School Completion Options</a:t>
            </a:r>
          </a:p>
          <a:p>
            <a:r>
              <a:rPr lang="en-US" sz="3000" dirty="0" smtClean="0"/>
              <a:t>Registration Information for Next Quarter</a:t>
            </a:r>
          </a:p>
          <a:p>
            <a:r>
              <a:rPr lang="en-US" sz="3000" dirty="0" smtClean="0"/>
              <a:t>Degree Audit &amp; Math Tree</a:t>
            </a:r>
          </a:p>
          <a:p>
            <a:r>
              <a:rPr lang="en-US" sz="3000" dirty="0" smtClean="0"/>
              <a:t>Inclement Weather Procedures</a:t>
            </a:r>
          </a:p>
          <a:p>
            <a:r>
              <a:rPr lang="en-US" sz="3000" dirty="0" smtClean="0"/>
              <a:t>Fee &amp; Tuition waiver information</a:t>
            </a:r>
          </a:p>
          <a:p>
            <a:r>
              <a:rPr lang="en-US" sz="3000" dirty="0" smtClean="0"/>
              <a:t>Release of Information</a:t>
            </a:r>
          </a:p>
        </p:txBody>
      </p:sp>
      <p:sp>
        <p:nvSpPr>
          <p:cNvPr id="2" name="Title 1"/>
          <p:cNvSpPr>
            <a:spLocks noGrp="1"/>
          </p:cNvSpPr>
          <p:nvPr>
            <p:ph type="title"/>
          </p:nvPr>
        </p:nvSpPr>
        <p:spPr>
          <a:xfrm>
            <a:off x="1066800" y="838200"/>
            <a:ext cx="7315200" cy="457200"/>
          </a:xfrm>
        </p:spPr>
        <p:txBody>
          <a:bodyPr>
            <a:noAutofit/>
          </a:bodyPr>
          <a:lstStyle/>
          <a:p>
            <a:r>
              <a:rPr lang="en-US" sz="3200" dirty="0" smtClean="0">
                <a:solidFill>
                  <a:schemeClr val="bg2">
                    <a:lumMod val="50000"/>
                  </a:schemeClr>
                </a:solidFill>
              </a:rPr>
              <a:t>What’s In My Packet?</a:t>
            </a:r>
            <a:endParaRPr lang="en-US" sz="3200" dirty="0">
              <a:solidFill>
                <a:schemeClr val="bg2">
                  <a:lumMod val="50000"/>
                </a:schemeClr>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371600" y="534267"/>
            <a:ext cx="6400800" cy="532533"/>
          </a:xfrm>
        </p:spPr>
        <p:txBody>
          <a:bodyPr>
            <a:noAutofit/>
          </a:bodyPr>
          <a:lstStyle/>
          <a:p>
            <a:r>
              <a:rPr lang="en-US" sz="3200" dirty="0" smtClean="0">
                <a:solidFill>
                  <a:schemeClr val="bg2">
                    <a:lumMod val="50000"/>
                  </a:schemeClr>
                </a:solidFill>
              </a:rPr>
              <a:t>SPSCC Academic System</a:t>
            </a:r>
            <a:endParaRPr lang="en-US" sz="3200" dirty="0">
              <a:solidFill>
                <a:schemeClr val="bg2">
                  <a:lumMod val="50000"/>
                </a:schemeClr>
              </a:solidFill>
            </a:endParaRPr>
          </a:p>
        </p:txBody>
      </p:sp>
      <p:grpSp>
        <p:nvGrpSpPr>
          <p:cNvPr id="5" name="Group 4"/>
          <p:cNvGrpSpPr/>
          <p:nvPr/>
        </p:nvGrpSpPr>
        <p:grpSpPr>
          <a:xfrm>
            <a:off x="990600" y="1524000"/>
            <a:ext cx="5943600" cy="1066800"/>
            <a:chOff x="990600" y="1524000"/>
            <a:chExt cx="5943600" cy="1066800"/>
          </a:xfrm>
        </p:grpSpPr>
        <p:sp>
          <p:nvSpPr>
            <p:cNvPr id="21" name="Rounded Rectangle 20"/>
            <p:cNvSpPr/>
            <p:nvPr/>
          </p:nvSpPr>
          <p:spPr>
            <a:xfrm>
              <a:off x="990600" y="1524000"/>
              <a:ext cx="5715000" cy="1066800"/>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19200" y="1676400"/>
              <a:ext cx="1752600" cy="707886"/>
            </a:xfrm>
            <a:prstGeom prst="rect">
              <a:avLst/>
            </a:prstGeom>
            <a:noFill/>
          </p:spPr>
          <p:txBody>
            <a:bodyPr wrap="square" rtlCol="0">
              <a:spAutoFit/>
            </a:bodyPr>
            <a:lstStyle/>
            <a:p>
              <a:r>
                <a:rPr lang="en-US" sz="4000" dirty="0" smtClean="0">
                  <a:solidFill>
                    <a:schemeClr val="tx1">
                      <a:lumMod val="95000"/>
                      <a:lumOff val="5000"/>
                    </a:schemeClr>
                  </a:solidFill>
                  <a:latin typeface="Berlin Sans FB Demi" pitchFamily="34" charset="0"/>
                </a:rPr>
                <a:t>Fall</a:t>
              </a:r>
              <a:endParaRPr lang="en-US" sz="4000" dirty="0">
                <a:solidFill>
                  <a:schemeClr val="tx1">
                    <a:lumMod val="95000"/>
                    <a:lumOff val="5000"/>
                  </a:schemeClr>
                </a:solidFill>
                <a:latin typeface="Berlin Sans FB Demi" pitchFamily="34" charset="0"/>
              </a:endParaRPr>
            </a:p>
          </p:txBody>
        </p:sp>
        <p:sp>
          <p:nvSpPr>
            <p:cNvPr id="42" name="TextBox 41"/>
            <p:cNvSpPr txBox="1"/>
            <p:nvPr/>
          </p:nvSpPr>
          <p:spPr>
            <a:xfrm>
              <a:off x="3276600" y="1676400"/>
              <a:ext cx="3657600" cy="830997"/>
            </a:xfrm>
            <a:prstGeom prst="rect">
              <a:avLst/>
            </a:prstGeom>
            <a:noFill/>
          </p:spPr>
          <p:txBody>
            <a:bodyPr wrap="square" rtlCol="0">
              <a:spAutoFit/>
            </a:bodyPr>
            <a:lstStyle/>
            <a:p>
              <a:r>
                <a:rPr lang="en-US" sz="2400" dirty="0" smtClean="0"/>
                <a:t>September – December</a:t>
              </a:r>
            </a:p>
            <a:p>
              <a:r>
                <a:rPr lang="en-US" sz="2400" dirty="0" smtClean="0"/>
                <a:t>12 weeks</a:t>
              </a:r>
              <a:endParaRPr lang="en-US" sz="2400" dirty="0"/>
            </a:p>
          </p:txBody>
        </p:sp>
      </p:grpSp>
      <p:grpSp>
        <p:nvGrpSpPr>
          <p:cNvPr id="6" name="Group 5"/>
          <p:cNvGrpSpPr/>
          <p:nvPr/>
        </p:nvGrpSpPr>
        <p:grpSpPr>
          <a:xfrm>
            <a:off x="990600" y="2667000"/>
            <a:ext cx="5715000" cy="1066800"/>
            <a:chOff x="990600" y="2667000"/>
            <a:chExt cx="5715000" cy="1066800"/>
          </a:xfrm>
        </p:grpSpPr>
        <p:sp>
          <p:nvSpPr>
            <p:cNvPr id="22" name="Rounded Rectangle 21"/>
            <p:cNvSpPr/>
            <p:nvPr/>
          </p:nvSpPr>
          <p:spPr>
            <a:xfrm>
              <a:off x="990600" y="2667000"/>
              <a:ext cx="5715000" cy="1066800"/>
            </a:xfrm>
            <a:prstGeom prst="round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19200" y="2819400"/>
              <a:ext cx="2590800" cy="707886"/>
            </a:xfrm>
            <a:prstGeom prst="rect">
              <a:avLst/>
            </a:prstGeom>
            <a:noFill/>
          </p:spPr>
          <p:txBody>
            <a:bodyPr wrap="square" rtlCol="0">
              <a:spAutoFit/>
            </a:bodyPr>
            <a:lstStyle/>
            <a:p>
              <a:r>
                <a:rPr lang="en-US" sz="4000" dirty="0" smtClean="0">
                  <a:solidFill>
                    <a:schemeClr val="tx1">
                      <a:lumMod val="95000"/>
                      <a:lumOff val="5000"/>
                    </a:schemeClr>
                  </a:solidFill>
                  <a:latin typeface="Berlin Sans FB Demi" pitchFamily="34" charset="0"/>
                </a:rPr>
                <a:t>Winter</a:t>
              </a:r>
              <a:endParaRPr lang="en-US" sz="4000" dirty="0">
                <a:solidFill>
                  <a:schemeClr val="tx1">
                    <a:lumMod val="95000"/>
                    <a:lumOff val="5000"/>
                  </a:schemeClr>
                </a:solidFill>
                <a:latin typeface="Berlin Sans FB Demi" pitchFamily="34" charset="0"/>
              </a:endParaRPr>
            </a:p>
          </p:txBody>
        </p:sp>
        <p:sp>
          <p:nvSpPr>
            <p:cNvPr id="43" name="TextBox 42"/>
            <p:cNvSpPr txBox="1"/>
            <p:nvPr/>
          </p:nvSpPr>
          <p:spPr>
            <a:xfrm>
              <a:off x="3276600" y="2784901"/>
              <a:ext cx="3352800" cy="830997"/>
            </a:xfrm>
            <a:prstGeom prst="rect">
              <a:avLst/>
            </a:prstGeom>
            <a:noFill/>
          </p:spPr>
          <p:txBody>
            <a:bodyPr wrap="square" rtlCol="0">
              <a:spAutoFit/>
            </a:bodyPr>
            <a:lstStyle/>
            <a:p>
              <a:r>
                <a:rPr lang="en-US" sz="2400" dirty="0" smtClean="0"/>
                <a:t>January – March</a:t>
              </a:r>
            </a:p>
            <a:p>
              <a:r>
                <a:rPr lang="en-US" sz="2400" dirty="0" smtClean="0"/>
                <a:t>12 weeks</a:t>
              </a:r>
              <a:endParaRPr lang="en-US" sz="2400" dirty="0"/>
            </a:p>
          </p:txBody>
        </p:sp>
      </p:grpSp>
      <p:grpSp>
        <p:nvGrpSpPr>
          <p:cNvPr id="7" name="Group 6"/>
          <p:cNvGrpSpPr/>
          <p:nvPr/>
        </p:nvGrpSpPr>
        <p:grpSpPr>
          <a:xfrm>
            <a:off x="990600" y="3810000"/>
            <a:ext cx="5715000" cy="1066800"/>
            <a:chOff x="990600" y="3810000"/>
            <a:chExt cx="5715000" cy="1066800"/>
          </a:xfrm>
        </p:grpSpPr>
        <p:sp>
          <p:nvSpPr>
            <p:cNvPr id="23" name="Rounded Rectangle 22"/>
            <p:cNvSpPr/>
            <p:nvPr/>
          </p:nvSpPr>
          <p:spPr>
            <a:xfrm>
              <a:off x="990600" y="3810000"/>
              <a:ext cx="5715000" cy="1066800"/>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19200" y="3962400"/>
              <a:ext cx="2590800" cy="707886"/>
            </a:xfrm>
            <a:prstGeom prst="rect">
              <a:avLst/>
            </a:prstGeom>
            <a:noFill/>
          </p:spPr>
          <p:txBody>
            <a:bodyPr wrap="square" rtlCol="0">
              <a:spAutoFit/>
            </a:bodyPr>
            <a:lstStyle/>
            <a:p>
              <a:r>
                <a:rPr lang="en-US" sz="4000" dirty="0" smtClean="0">
                  <a:solidFill>
                    <a:schemeClr val="tx1">
                      <a:lumMod val="95000"/>
                      <a:lumOff val="5000"/>
                    </a:schemeClr>
                  </a:solidFill>
                  <a:latin typeface="Berlin Sans FB Demi" pitchFamily="34" charset="0"/>
                </a:rPr>
                <a:t>Spring</a:t>
              </a:r>
              <a:endParaRPr lang="en-US" sz="4000" dirty="0">
                <a:solidFill>
                  <a:schemeClr val="tx1">
                    <a:lumMod val="95000"/>
                    <a:lumOff val="5000"/>
                  </a:schemeClr>
                </a:solidFill>
                <a:latin typeface="Berlin Sans FB Demi" pitchFamily="34" charset="0"/>
              </a:endParaRPr>
            </a:p>
          </p:txBody>
        </p:sp>
        <p:sp>
          <p:nvSpPr>
            <p:cNvPr id="44" name="TextBox 43"/>
            <p:cNvSpPr txBox="1"/>
            <p:nvPr/>
          </p:nvSpPr>
          <p:spPr>
            <a:xfrm>
              <a:off x="3276600" y="3962400"/>
              <a:ext cx="3352800" cy="830997"/>
            </a:xfrm>
            <a:prstGeom prst="rect">
              <a:avLst/>
            </a:prstGeom>
            <a:noFill/>
          </p:spPr>
          <p:txBody>
            <a:bodyPr wrap="square" rtlCol="0">
              <a:spAutoFit/>
            </a:bodyPr>
            <a:lstStyle/>
            <a:p>
              <a:r>
                <a:rPr lang="en-US" sz="2400" dirty="0" smtClean="0"/>
                <a:t>April – June</a:t>
              </a:r>
            </a:p>
            <a:p>
              <a:r>
                <a:rPr lang="en-US" sz="2400" dirty="0" smtClean="0"/>
                <a:t>12 weeks</a:t>
              </a:r>
              <a:endParaRPr lang="en-US" sz="2400" dirty="0"/>
            </a:p>
          </p:txBody>
        </p:sp>
      </p:grpSp>
      <p:grpSp>
        <p:nvGrpSpPr>
          <p:cNvPr id="8" name="Group 7"/>
          <p:cNvGrpSpPr/>
          <p:nvPr/>
        </p:nvGrpSpPr>
        <p:grpSpPr>
          <a:xfrm>
            <a:off x="990600" y="4953000"/>
            <a:ext cx="5715000" cy="1066800"/>
            <a:chOff x="990600" y="4953000"/>
            <a:chExt cx="5715000" cy="1066800"/>
          </a:xfrm>
        </p:grpSpPr>
        <p:sp>
          <p:nvSpPr>
            <p:cNvPr id="24" name="Rounded Rectangle 23"/>
            <p:cNvSpPr/>
            <p:nvPr/>
          </p:nvSpPr>
          <p:spPr>
            <a:xfrm>
              <a:off x="990600" y="4953000"/>
              <a:ext cx="5715000" cy="1066800"/>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143000" y="5105400"/>
              <a:ext cx="2590800" cy="707886"/>
            </a:xfrm>
            <a:prstGeom prst="rect">
              <a:avLst/>
            </a:prstGeom>
            <a:noFill/>
          </p:spPr>
          <p:txBody>
            <a:bodyPr wrap="square" rtlCol="0">
              <a:spAutoFit/>
            </a:bodyPr>
            <a:lstStyle/>
            <a:p>
              <a:r>
                <a:rPr lang="en-US" sz="4000" dirty="0" smtClean="0">
                  <a:solidFill>
                    <a:schemeClr val="tx1">
                      <a:lumMod val="95000"/>
                      <a:lumOff val="5000"/>
                    </a:schemeClr>
                  </a:solidFill>
                  <a:latin typeface="Berlin Sans FB Demi" pitchFamily="34" charset="0"/>
                </a:rPr>
                <a:t>Summer</a:t>
              </a:r>
              <a:endParaRPr lang="en-US" sz="4000" dirty="0">
                <a:solidFill>
                  <a:schemeClr val="tx1">
                    <a:lumMod val="95000"/>
                    <a:lumOff val="5000"/>
                  </a:schemeClr>
                </a:solidFill>
                <a:latin typeface="Berlin Sans FB Demi" pitchFamily="34" charset="0"/>
              </a:endParaRPr>
            </a:p>
          </p:txBody>
        </p:sp>
        <p:sp>
          <p:nvSpPr>
            <p:cNvPr id="45" name="TextBox 44"/>
            <p:cNvSpPr txBox="1"/>
            <p:nvPr/>
          </p:nvSpPr>
          <p:spPr>
            <a:xfrm>
              <a:off x="3276600" y="5112603"/>
              <a:ext cx="3352800" cy="830997"/>
            </a:xfrm>
            <a:prstGeom prst="rect">
              <a:avLst/>
            </a:prstGeom>
            <a:noFill/>
          </p:spPr>
          <p:txBody>
            <a:bodyPr wrap="square" rtlCol="0">
              <a:spAutoFit/>
            </a:bodyPr>
            <a:lstStyle/>
            <a:p>
              <a:r>
                <a:rPr lang="en-US" sz="2400" dirty="0" smtClean="0"/>
                <a:t>July- August</a:t>
              </a:r>
            </a:p>
            <a:p>
              <a:r>
                <a:rPr lang="en-US" sz="2400" dirty="0" smtClean="0"/>
                <a:t>8 weeks</a:t>
              </a:r>
              <a:endParaRPr lang="en-US" sz="2400" dirty="0"/>
            </a:p>
          </p:txBody>
        </p:sp>
      </p:grpSp>
      <p:sp>
        <p:nvSpPr>
          <p:cNvPr id="3" name="TextBox 2"/>
          <p:cNvSpPr txBox="1"/>
          <p:nvPr/>
        </p:nvSpPr>
        <p:spPr>
          <a:xfrm>
            <a:off x="152400" y="1524000"/>
            <a:ext cx="762000" cy="1569660"/>
          </a:xfrm>
          <a:prstGeom prst="rect">
            <a:avLst/>
          </a:prstGeom>
          <a:noFill/>
        </p:spPr>
        <p:txBody>
          <a:bodyPr wrap="square" rtlCol="0">
            <a:spAutoFit/>
          </a:bodyPr>
          <a:lstStyle/>
          <a:p>
            <a:r>
              <a:rPr lang="en-US" sz="9600" dirty="0" smtClean="0"/>
              <a:t>*</a:t>
            </a:r>
            <a:endParaRPr lang="en-US" sz="9600" dirty="0"/>
          </a:p>
        </p:txBody>
      </p:sp>
      <p:sp>
        <p:nvSpPr>
          <p:cNvPr id="31" name="TextBox 30"/>
          <p:cNvSpPr txBox="1"/>
          <p:nvPr/>
        </p:nvSpPr>
        <p:spPr>
          <a:xfrm>
            <a:off x="152400" y="2621340"/>
            <a:ext cx="762000" cy="1569660"/>
          </a:xfrm>
          <a:prstGeom prst="rect">
            <a:avLst/>
          </a:prstGeom>
          <a:noFill/>
        </p:spPr>
        <p:txBody>
          <a:bodyPr wrap="square" rtlCol="0">
            <a:spAutoFit/>
          </a:bodyPr>
          <a:lstStyle/>
          <a:p>
            <a:r>
              <a:rPr lang="en-US" sz="9600" dirty="0" smtClean="0"/>
              <a:t>*</a:t>
            </a:r>
            <a:endParaRPr lang="en-US" sz="9600" dirty="0"/>
          </a:p>
        </p:txBody>
      </p:sp>
      <p:sp>
        <p:nvSpPr>
          <p:cNvPr id="32" name="TextBox 31"/>
          <p:cNvSpPr txBox="1"/>
          <p:nvPr/>
        </p:nvSpPr>
        <p:spPr>
          <a:xfrm>
            <a:off x="152400" y="3764340"/>
            <a:ext cx="762000" cy="1569660"/>
          </a:xfrm>
          <a:prstGeom prst="rect">
            <a:avLst/>
          </a:prstGeom>
          <a:noFill/>
        </p:spPr>
        <p:txBody>
          <a:bodyPr wrap="square" rtlCol="0">
            <a:spAutoFit/>
          </a:bodyPr>
          <a:lstStyle/>
          <a:p>
            <a:r>
              <a:rPr lang="en-US" sz="9600" dirty="0" smtClean="0"/>
              <a:t>*</a:t>
            </a:r>
            <a:endParaRPr lang="en-US" sz="9600" dirty="0"/>
          </a:p>
        </p:txBody>
      </p:sp>
      <p:sp>
        <p:nvSpPr>
          <p:cNvPr id="4" name="Rounded Rectangle 3"/>
          <p:cNvSpPr/>
          <p:nvPr/>
        </p:nvSpPr>
        <p:spPr>
          <a:xfrm>
            <a:off x="6934200" y="1524000"/>
            <a:ext cx="1752600" cy="1676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High School 1st Semester</a:t>
            </a:r>
          </a:p>
          <a:p>
            <a:pPr algn="ctr"/>
            <a:r>
              <a:rPr lang="en-US" dirty="0" smtClean="0"/>
              <a:t>Sept- Feb</a:t>
            </a:r>
            <a:endParaRPr lang="en-US" dirty="0"/>
          </a:p>
        </p:txBody>
      </p:sp>
      <p:sp>
        <p:nvSpPr>
          <p:cNvPr id="33" name="Rounded Rectangle 32"/>
          <p:cNvSpPr/>
          <p:nvPr/>
        </p:nvSpPr>
        <p:spPr>
          <a:xfrm>
            <a:off x="6934200" y="3200400"/>
            <a:ext cx="1752600" cy="1676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High School 2nd Semester</a:t>
            </a:r>
          </a:p>
          <a:p>
            <a:pPr algn="ctr"/>
            <a:r>
              <a:rPr lang="en-US" dirty="0" smtClean="0"/>
              <a:t>Feb-June</a:t>
            </a:r>
            <a:endParaRPr lang="en-US" dirty="0"/>
          </a:p>
        </p:txBody>
      </p:sp>
      <p:sp>
        <p:nvSpPr>
          <p:cNvPr id="29" name="TextBox 28"/>
          <p:cNvSpPr txBox="1"/>
          <p:nvPr/>
        </p:nvSpPr>
        <p:spPr>
          <a:xfrm>
            <a:off x="914400" y="1923127"/>
            <a:ext cx="6705600" cy="2554545"/>
          </a:xfrm>
          <a:prstGeom prst="rect">
            <a:avLst/>
          </a:prstGeom>
          <a:noFill/>
        </p:spPr>
        <p:txBody>
          <a:bodyPr wrap="square" rtlCol="0">
            <a:spAutoFit/>
          </a:bodyPr>
          <a:lstStyle/>
          <a:p>
            <a:r>
              <a:rPr lang="en-US" sz="3200" dirty="0" smtClean="0">
                <a:latin typeface="+mn-lt"/>
              </a:rPr>
              <a:t>College holidays and breaks are not always the same as your high school- if the college is in session you are expected to be in class even if your high school is closed.</a:t>
            </a:r>
            <a:endParaRPr lang="en-US" sz="3200" dirty="0">
              <a:latin typeface="+mn-lt"/>
            </a:endParaRPr>
          </a:p>
        </p:txBody>
      </p:sp>
      <p:sp>
        <p:nvSpPr>
          <p:cNvPr id="30" name="TextBox 29"/>
          <p:cNvSpPr txBox="1"/>
          <p:nvPr/>
        </p:nvSpPr>
        <p:spPr>
          <a:xfrm>
            <a:off x="907143" y="2240324"/>
            <a:ext cx="6705600" cy="1569660"/>
          </a:xfrm>
          <a:prstGeom prst="rect">
            <a:avLst/>
          </a:prstGeom>
          <a:noFill/>
        </p:spPr>
        <p:txBody>
          <a:bodyPr wrap="square" rtlCol="0">
            <a:spAutoFit/>
          </a:bodyPr>
          <a:lstStyle/>
          <a:p>
            <a:r>
              <a:rPr lang="en-US" sz="3200" dirty="0" smtClean="0">
                <a:latin typeface="+mn-lt"/>
              </a:rPr>
              <a:t>High School required activities do not automatically excuse you from your college classes.</a:t>
            </a:r>
            <a:endParaRPr lang="en-US" sz="3200" dirty="0">
              <a:latin typeface="+mn-lt"/>
            </a:endParaRPr>
          </a:p>
        </p:txBody>
      </p:sp>
      <p:sp>
        <p:nvSpPr>
          <p:cNvPr id="34" name="TextBox 33"/>
          <p:cNvSpPr txBox="1"/>
          <p:nvPr/>
        </p:nvSpPr>
        <p:spPr>
          <a:xfrm>
            <a:off x="838200" y="1981200"/>
            <a:ext cx="6705600" cy="2062103"/>
          </a:xfrm>
          <a:prstGeom prst="rect">
            <a:avLst/>
          </a:prstGeom>
          <a:noFill/>
        </p:spPr>
        <p:txBody>
          <a:bodyPr wrap="square" rtlCol="0">
            <a:spAutoFit/>
          </a:bodyPr>
          <a:lstStyle/>
          <a:p>
            <a:r>
              <a:rPr lang="en-US" sz="3200" dirty="0" smtClean="0">
                <a:latin typeface="+mn-lt"/>
              </a:rPr>
              <a:t>You need to learn to plan out 6 to 12 weeks in advance for activities- college is not a “last minute” kind of system.</a:t>
            </a:r>
            <a:endParaRPr lang="en-US" sz="32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randombar(horizontal)">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xit" presetSubtype="4" fill="hold" nodeType="clickEffect">
                                  <p:stCondLst>
                                    <p:cond delay="0"/>
                                  </p:stCondLst>
                                  <p:childTnLst>
                                    <p:animEffect transition="out" filter="wipe(down)">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22" presetClass="exit" presetSubtype="4" fill="hold" nodeType="withEffect">
                                  <p:stCondLst>
                                    <p:cond delay="0"/>
                                  </p:stCondLst>
                                  <p:childTnLst>
                                    <p:animEffect transition="out" filter="wipe(down)">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22" presetClass="exit" presetSubtype="4" fill="hold" nodeType="withEffect">
                                  <p:stCondLst>
                                    <p:cond delay="0"/>
                                  </p:stCondLst>
                                  <p:childTnLst>
                                    <p:animEffect transition="out" filter="wipe(down)">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par>
                                <p:cTn id="68" presetID="22" presetClass="exit" presetSubtype="4" fill="hold" nodeType="withEffect">
                                  <p:stCondLst>
                                    <p:cond delay="0"/>
                                  </p:stCondLst>
                                  <p:childTnLst>
                                    <p:animEffect transition="out" filter="wipe(down)">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par>
                                <p:cTn id="71" presetID="22" presetClass="exit" presetSubtype="4" fill="hold" grpId="1" nodeType="withEffect">
                                  <p:stCondLst>
                                    <p:cond delay="0"/>
                                  </p:stCondLst>
                                  <p:childTnLst>
                                    <p:animEffect transition="out" filter="wipe(down)">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par>
                                <p:cTn id="74" presetID="22" presetClass="exit" presetSubtype="4" fill="hold" grpId="1" nodeType="withEffect">
                                  <p:stCondLst>
                                    <p:cond delay="0"/>
                                  </p:stCondLst>
                                  <p:childTnLst>
                                    <p:animEffect transition="out" filter="wipe(down)">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22" presetClass="exit" presetSubtype="4" fill="hold" grpId="1" nodeType="withEffect">
                                  <p:stCondLst>
                                    <p:cond delay="0"/>
                                  </p:stCondLst>
                                  <p:childTnLst>
                                    <p:animEffect transition="out" filter="wipe(down)">
                                      <p:cBhvr>
                                        <p:cTn id="78" dur="500"/>
                                        <p:tgtEl>
                                          <p:spTgt spid="3"/>
                                        </p:tgtEl>
                                      </p:cBhvr>
                                    </p:animEffect>
                                    <p:set>
                                      <p:cBhvr>
                                        <p:cTn id="79" dur="1" fill="hold">
                                          <p:stCondLst>
                                            <p:cond delay="499"/>
                                          </p:stCondLst>
                                        </p:cTn>
                                        <p:tgtEl>
                                          <p:spTgt spid="3"/>
                                        </p:tgtEl>
                                        <p:attrNameLst>
                                          <p:attrName>style.visibility</p:attrName>
                                        </p:attrNameLst>
                                      </p:cBhvr>
                                      <p:to>
                                        <p:strVal val="hidden"/>
                                      </p:to>
                                    </p:set>
                                  </p:childTnLst>
                                </p:cTn>
                              </p:par>
                              <p:par>
                                <p:cTn id="80" presetID="22" presetClass="exit" presetSubtype="4" fill="hold" grpId="1" nodeType="withEffect">
                                  <p:stCondLst>
                                    <p:cond delay="0"/>
                                  </p:stCondLst>
                                  <p:childTnLst>
                                    <p:animEffect transition="out" filter="wipe(down)">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22" presetClass="exit" presetSubtype="4" fill="hold" grpId="1" nodeType="withEffect">
                                  <p:stCondLst>
                                    <p:cond delay="0"/>
                                  </p:stCondLst>
                                  <p:childTnLst>
                                    <p:animEffect transition="out" filter="wipe(down)">
                                      <p:cBhvr>
                                        <p:cTn id="84" dur="500"/>
                                        <p:tgtEl>
                                          <p:spTgt spid="32"/>
                                        </p:tgtEl>
                                      </p:cBhvr>
                                    </p:animEffect>
                                    <p:set>
                                      <p:cBhvr>
                                        <p:cTn id="85" dur="1" fill="hold">
                                          <p:stCondLst>
                                            <p:cond delay="499"/>
                                          </p:stCondLst>
                                        </p:cTn>
                                        <p:tgtEl>
                                          <p:spTgt spid="3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down)">
                                      <p:cBhvr>
                                        <p:cTn id="90" dur="290">
                                          <p:stCondLst>
                                            <p:cond delay="0"/>
                                          </p:stCondLst>
                                        </p:cTn>
                                        <p:tgtEl>
                                          <p:spTgt spid="29"/>
                                        </p:tgtEl>
                                      </p:cBhvr>
                                    </p:animEffect>
                                    <p:anim calcmode="lin" valueType="num">
                                      <p:cBhvr>
                                        <p:cTn id="91"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2"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3"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94"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95"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96" dur="13">
                                          <p:stCondLst>
                                            <p:cond delay="325"/>
                                          </p:stCondLst>
                                        </p:cTn>
                                        <p:tgtEl>
                                          <p:spTgt spid="29"/>
                                        </p:tgtEl>
                                      </p:cBhvr>
                                      <p:to x="100000" y="60000"/>
                                    </p:animScale>
                                    <p:animScale>
                                      <p:cBhvr>
                                        <p:cTn id="97" dur="83" decel="50000">
                                          <p:stCondLst>
                                            <p:cond delay="338"/>
                                          </p:stCondLst>
                                        </p:cTn>
                                        <p:tgtEl>
                                          <p:spTgt spid="29"/>
                                        </p:tgtEl>
                                      </p:cBhvr>
                                      <p:to x="100000" y="100000"/>
                                    </p:animScale>
                                    <p:animScale>
                                      <p:cBhvr>
                                        <p:cTn id="98" dur="13">
                                          <p:stCondLst>
                                            <p:cond delay="656"/>
                                          </p:stCondLst>
                                        </p:cTn>
                                        <p:tgtEl>
                                          <p:spTgt spid="29"/>
                                        </p:tgtEl>
                                      </p:cBhvr>
                                      <p:to x="100000" y="80000"/>
                                    </p:animScale>
                                    <p:animScale>
                                      <p:cBhvr>
                                        <p:cTn id="99" dur="83" decel="50000">
                                          <p:stCondLst>
                                            <p:cond delay="669"/>
                                          </p:stCondLst>
                                        </p:cTn>
                                        <p:tgtEl>
                                          <p:spTgt spid="29"/>
                                        </p:tgtEl>
                                      </p:cBhvr>
                                      <p:to x="100000" y="100000"/>
                                    </p:animScale>
                                    <p:animScale>
                                      <p:cBhvr>
                                        <p:cTn id="100" dur="13">
                                          <p:stCondLst>
                                            <p:cond delay="821"/>
                                          </p:stCondLst>
                                        </p:cTn>
                                        <p:tgtEl>
                                          <p:spTgt spid="29"/>
                                        </p:tgtEl>
                                      </p:cBhvr>
                                      <p:to x="100000" y="90000"/>
                                    </p:animScale>
                                    <p:animScale>
                                      <p:cBhvr>
                                        <p:cTn id="101" dur="83" decel="50000">
                                          <p:stCondLst>
                                            <p:cond delay="834"/>
                                          </p:stCondLst>
                                        </p:cTn>
                                        <p:tgtEl>
                                          <p:spTgt spid="29"/>
                                        </p:tgtEl>
                                      </p:cBhvr>
                                      <p:to x="100000" y="100000"/>
                                    </p:animScale>
                                    <p:animScale>
                                      <p:cBhvr>
                                        <p:cTn id="102" dur="13">
                                          <p:stCondLst>
                                            <p:cond delay="904"/>
                                          </p:stCondLst>
                                        </p:cTn>
                                        <p:tgtEl>
                                          <p:spTgt spid="29"/>
                                        </p:tgtEl>
                                      </p:cBhvr>
                                      <p:to x="100000" y="95000"/>
                                    </p:animScale>
                                    <p:animScale>
                                      <p:cBhvr>
                                        <p:cTn id="103" dur="83" decel="50000">
                                          <p:stCondLst>
                                            <p:cond delay="917"/>
                                          </p:stCondLst>
                                        </p:cTn>
                                        <p:tgtEl>
                                          <p:spTgt spid="29"/>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grpId="1" nodeType="clickEffect">
                                  <p:stCondLst>
                                    <p:cond delay="0"/>
                                  </p:stCondLst>
                                  <p:childTnLst>
                                    <p:anim calcmode="lin" valueType="num">
                                      <p:cBhvr additive="base">
                                        <p:cTn id="107" dur="500"/>
                                        <p:tgtEl>
                                          <p:spTgt spid="29"/>
                                        </p:tgtEl>
                                        <p:attrNameLst>
                                          <p:attrName>ppt_x</p:attrName>
                                        </p:attrNameLst>
                                      </p:cBhvr>
                                      <p:tavLst>
                                        <p:tav tm="0">
                                          <p:val>
                                            <p:strVal val="ppt_x"/>
                                          </p:val>
                                        </p:tav>
                                        <p:tav tm="100000">
                                          <p:val>
                                            <p:strVal val="ppt_x"/>
                                          </p:val>
                                        </p:tav>
                                      </p:tavLst>
                                    </p:anim>
                                    <p:anim calcmode="lin" valueType="num">
                                      <p:cBhvr additive="base">
                                        <p:cTn id="108" dur="500"/>
                                        <p:tgtEl>
                                          <p:spTgt spid="29"/>
                                        </p:tgtEl>
                                        <p:attrNameLst>
                                          <p:attrName>ppt_y</p:attrName>
                                        </p:attrNameLst>
                                      </p:cBhvr>
                                      <p:tavLst>
                                        <p:tav tm="0">
                                          <p:val>
                                            <p:strVal val="ppt_y"/>
                                          </p:val>
                                        </p:tav>
                                        <p:tav tm="100000">
                                          <p:val>
                                            <p:strVal val="1+ppt_h/2"/>
                                          </p:val>
                                        </p:tav>
                                      </p:tavLst>
                                    </p:anim>
                                    <p:set>
                                      <p:cBhvr>
                                        <p:cTn id="109" dur="1" fill="hold">
                                          <p:stCondLst>
                                            <p:cond delay="499"/>
                                          </p:stCondLst>
                                        </p:cTn>
                                        <p:tgtEl>
                                          <p:spTgt spid="2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down)">
                                      <p:cBhvr>
                                        <p:cTn id="114" dur="290">
                                          <p:stCondLst>
                                            <p:cond delay="0"/>
                                          </p:stCondLst>
                                        </p:cTn>
                                        <p:tgtEl>
                                          <p:spTgt spid="30"/>
                                        </p:tgtEl>
                                      </p:cBhvr>
                                    </p:animEffect>
                                    <p:anim calcmode="lin" valueType="num">
                                      <p:cBhvr>
                                        <p:cTn id="115"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120" dur="13">
                                          <p:stCondLst>
                                            <p:cond delay="325"/>
                                          </p:stCondLst>
                                        </p:cTn>
                                        <p:tgtEl>
                                          <p:spTgt spid="30"/>
                                        </p:tgtEl>
                                      </p:cBhvr>
                                      <p:to x="100000" y="60000"/>
                                    </p:animScale>
                                    <p:animScale>
                                      <p:cBhvr>
                                        <p:cTn id="121" dur="83" decel="50000">
                                          <p:stCondLst>
                                            <p:cond delay="338"/>
                                          </p:stCondLst>
                                        </p:cTn>
                                        <p:tgtEl>
                                          <p:spTgt spid="30"/>
                                        </p:tgtEl>
                                      </p:cBhvr>
                                      <p:to x="100000" y="100000"/>
                                    </p:animScale>
                                    <p:animScale>
                                      <p:cBhvr>
                                        <p:cTn id="122" dur="13">
                                          <p:stCondLst>
                                            <p:cond delay="656"/>
                                          </p:stCondLst>
                                        </p:cTn>
                                        <p:tgtEl>
                                          <p:spTgt spid="30"/>
                                        </p:tgtEl>
                                      </p:cBhvr>
                                      <p:to x="100000" y="80000"/>
                                    </p:animScale>
                                    <p:animScale>
                                      <p:cBhvr>
                                        <p:cTn id="123" dur="83" decel="50000">
                                          <p:stCondLst>
                                            <p:cond delay="669"/>
                                          </p:stCondLst>
                                        </p:cTn>
                                        <p:tgtEl>
                                          <p:spTgt spid="30"/>
                                        </p:tgtEl>
                                      </p:cBhvr>
                                      <p:to x="100000" y="100000"/>
                                    </p:animScale>
                                    <p:animScale>
                                      <p:cBhvr>
                                        <p:cTn id="124" dur="13">
                                          <p:stCondLst>
                                            <p:cond delay="821"/>
                                          </p:stCondLst>
                                        </p:cTn>
                                        <p:tgtEl>
                                          <p:spTgt spid="30"/>
                                        </p:tgtEl>
                                      </p:cBhvr>
                                      <p:to x="100000" y="90000"/>
                                    </p:animScale>
                                    <p:animScale>
                                      <p:cBhvr>
                                        <p:cTn id="125" dur="83" decel="50000">
                                          <p:stCondLst>
                                            <p:cond delay="834"/>
                                          </p:stCondLst>
                                        </p:cTn>
                                        <p:tgtEl>
                                          <p:spTgt spid="30"/>
                                        </p:tgtEl>
                                      </p:cBhvr>
                                      <p:to x="100000" y="100000"/>
                                    </p:animScale>
                                    <p:animScale>
                                      <p:cBhvr>
                                        <p:cTn id="126" dur="13">
                                          <p:stCondLst>
                                            <p:cond delay="904"/>
                                          </p:stCondLst>
                                        </p:cTn>
                                        <p:tgtEl>
                                          <p:spTgt spid="30"/>
                                        </p:tgtEl>
                                      </p:cBhvr>
                                      <p:to x="100000" y="95000"/>
                                    </p:animScale>
                                    <p:animScale>
                                      <p:cBhvr>
                                        <p:cTn id="127" dur="83" decel="50000">
                                          <p:stCondLst>
                                            <p:cond delay="917"/>
                                          </p:stCondLst>
                                        </p:cTn>
                                        <p:tgtEl>
                                          <p:spTgt spid="30"/>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2" presetClass="exit" presetSubtype="4" fill="hold" grpId="1" nodeType="clickEffect">
                                  <p:stCondLst>
                                    <p:cond delay="0"/>
                                  </p:stCondLst>
                                  <p:childTnLst>
                                    <p:anim calcmode="lin" valueType="num">
                                      <p:cBhvr additive="base">
                                        <p:cTn id="131" dur="500"/>
                                        <p:tgtEl>
                                          <p:spTgt spid="30"/>
                                        </p:tgtEl>
                                        <p:attrNameLst>
                                          <p:attrName>ppt_x</p:attrName>
                                        </p:attrNameLst>
                                      </p:cBhvr>
                                      <p:tavLst>
                                        <p:tav tm="0">
                                          <p:val>
                                            <p:strVal val="ppt_x"/>
                                          </p:val>
                                        </p:tav>
                                        <p:tav tm="100000">
                                          <p:val>
                                            <p:strVal val="ppt_x"/>
                                          </p:val>
                                        </p:tav>
                                      </p:tavLst>
                                    </p:anim>
                                    <p:anim calcmode="lin" valueType="num">
                                      <p:cBhvr additive="base">
                                        <p:cTn id="132" dur="500"/>
                                        <p:tgtEl>
                                          <p:spTgt spid="30"/>
                                        </p:tgtEl>
                                        <p:attrNameLst>
                                          <p:attrName>ppt_y</p:attrName>
                                        </p:attrNameLst>
                                      </p:cBhvr>
                                      <p:tavLst>
                                        <p:tav tm="0">
                                          <p:val>
                                            <p:strVal val="ppt_y"/>
                                          </p:val>
                                        </p:tav>
                                        <p:tav tm="100000">
                                          <p:val>
                                            <p:strVal val="1+ppt_h/2"/>
                                          </p:val>
                                        </p:tav>
                                      </p:tavLst>
                                    </p:anim>
                                    <p:set>
                                      <p:cBhvr>
                                        <p:cTn id="133" dur="1" fill="hold">
                                          <p:stCondLst>
                                            <p:cond delay="499"/>
                                          </p:stCondLst>
                                        </p:cTn>
                                        <p:tgtEl>
                                          <p:spTgt spid="30"/>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wipe(down)">
                                      <p:cBhvr>
                                        <p:cTn id="138" dur="290">
                                          <p:stCondLst>
                                            <p:cond delay="0"/>
                                          </p:stCondLst>
                                        </p:cTn>
                                        <p:tgtEl>
                                          <p:spTgt spid="34"/>
                                        </p:tgtEl>
                                      </p:cBhvr>
                                    </p:animEffect>
                                    <p:anim calcmode="lin" valueType="num">
                                      <p:cBhvr>
                                        <p:cTn id="139"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40"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41"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142"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143"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144" dur="13">
                                          <p:stCondLst>
                                            <p:cond delay="325"/>
                                          </p:stCondLst>
                                        </p:cTn>
                                        <p:tgtEl>
                                          <p:spTgt spid="34"/>
                                        </p:tgtEl>
                                      </p:cBhvr>
                                      <p:to x="100000" y="60000"/>
                                    </p:animScale>
                                    <p:animScale>
                                      <p:cBhvr>
                                        <p:cTn id="145" dur="83" decel="50000">
                                          <p:stCondLst>
                                            <p:cond delay="338"/>
                                          </p:stCondLst>
                                        </p:cTn>
                                        <p:tgtEl>
                                          <p:spTgt spid="34"/>
                                        </p:tgtEl>
                                      </p:cBhvr>
                                      <p:to x="100000" y="100000"/>
                                    </p:animScale>
                                    <p:animScale>
                                      <p:cBhvr>
                                        <p:cTn id="146" dur="13">
                                          <p:stCondLst>
                                            <p:cond delay="656"/>
                                          </p:stCondLst>
                                        </p:cTn>
                                        <p:tgtEl>
                                          <p:spTgt spid="34"/>
                                        </p:tgtEl>
                                      </p:cBhvr>
                                      <p:to x="100000" y="80000"/>
                                    </p:animScale>
                                    <p:animScale>
                                      <p:cBhvr>
                                        <p:cTn id="147" dur="83" decel="50000">
                                          <p:stCondLst>
                                            <p:cond delay="669"/>
                                          </p:stCondLst>
                                        </p:cTn>
                                        <p:tgtEl>
                                          <p:spTgt spid="34"/>
                                        </p:tgtEl>
                                      </p:cBhvr>
                                      <p:to x="100000" y="100000"/>
                                    </p:animScale>
                                    <p:animScale>
                                      <p:cBhvr>
                                        <p:cTn id="148" dur="13">
                                          <p:stCondLst>
                                            <p:cond delay="821"/>
                                          </p:stCondLst>
                                        </p:cTn>
                                        <p:tgtEl>
                                          <p:spTgt spid="34"/>
                                        </p:tgtEl>
                                      </p:cBhvr>
                                      <p:to x="100000" y="90000"/>
                                    </p:animScale>
                                    <p:animScale>
                                      <p:cBhvr>
                                        <p:cTn id="149" dur="83" decel="50000">
                                          <p:stCondLst>
                                            <p:cond delay="834"/>
                                          </p:stCondLst>
                                        </p:cTn>
                                        <p:tgtEl>
                                          <p:spTgt spid="34"/>
                                        </p:tgtEl>
                                      </p:cBhvr>
                                      <p:to x="100000" y="100000"/>
                                    </p:animScale>
                                    <p:animScale>
                                      <p:cBhvr>
                                        <p:cTn id="150" dur="13">
                                          <p:stCondLst>
                                            <p:cond delay="904"/>
                                          </p:stCondLst>
                                        </p:cTn>
                                        <p:tgtEl>
                                          <p:spTgt spid="34"/>
                                        </p:tgtEl>
                                      </p:cBhvr>
                                      <p:to x="100000" y="95000"/>
                                    </p:animScale>
                                    <p:animScale>
                                      <p:cBhvr>
                                        <p:cTn id="151" dur="83" decel="50000">
                                          <p:stCondLst>
                                            <p:cond delay="917"/>
                                          </p:stCondLst>
                                        </p:cTn>
                                        <p:tgtEl>
                                          <p:spTgt spid="34"/>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2" presetClass="exit" presetSubtype="4" fill="hold" grpId="1" nodeType="clickEffect">
                                  <p:stCondLst>
                                    <p:cond delay="0"/>
                                  </p:stCondLst>
                                  <p:childTnLst>
                                    <p:anim calcmode="lin" valueType="num">
                                      <p:cBhvr additive="base">
                                        <p:cTn id="155" dur="500"/>
                                        <p:tgtEl>
                                          <p:spTgt spid="34"/>
                                        </p:tgtEl>
                                        <p:attrNameLst>
                                          <p:attrName>ppt_x</p:attrName>
                                        </p:attrNameLst>
                                      </p:cBhvr>
                                      <p:tavLst>
                                        <p:tav tm="0">
                                          <p:val>
                                            <p:strVal val="ppt_x"/>
                                          </p:val>
                                        </p:tav>
                                        <p:tav tm="100000">
                                          <p:val>
                                            <p:strVal val="ppt_x"/>
                                          </p:val>
                                        </p:tav>
                                      </p:tavLst>
                                    </p:anim>
                                    <p:anim calcmode="lin" valueType="num">
                                      <p:cBhvr additive="base">
                                        <p:cTn id="156" dur="500"/>
                                        <p:tgtEl>
                                          <p:spTgt spid="34"/>
                                        </p:tgtEl>
                                        <p:attrNameLst>
                                          <p:attrName>ppt_y</p:attrName>
                                        </p:attrNameLst>
                                      </p:cBhvr>
                                      <p:tavLst>
                                        <p:tav tm="0">
                                          <p:val>
                                            <p:strVal val="ppt_y"/>
                                          </p:val>
                                        </p:tav>
                                        <p:tav tm="100000">
                                          <p:val>
                                            <p:strVal val="1+ppt_h/2"/>
                                          </p:val>
                                        </p:tav>
                                      </p:tavLst>
                                    </p:anim>
                                    <p:set>
                                      <p:cBhvr>
                                        <p:cTn id="157"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3" grpId="1"/>
      <p:bldP spid="31" grpId="0"/>
      <p:bldP spid="31" grpId="1"/>
      <p:bldP spid="32" grpId="0"/>
      <p:bldP spid="32" grpId="1"/>
      <p:bldP spid="4" grpId="0" animBg="1"/>
      <p:bldP spid="4" grpId="1" animBg="1"/>
      <p:bldP spid="33" grpId="0" animBg="1"/>
      <p:bldP spid="33" grpId="1" animBg="1"/>
      <p:bldP spid="29" grpId="0"/>
      <p:bldP spid="29" grpId="1"/>
      <p:bldP spid="30" grpId="0"/>
      <p:bldP spid="30" grpId="1"/>
      <p:bldP spid="34" grpId="0"/>
      <p:bldP spid="3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26105s00\AppData\Local\Microsoft\Windows\Temporary Internet Files\Content.IE5\JO67KZ2W\MC90032372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2032" y="2667000"/>
            <a:ext cx="3459933" cy="3464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685800"/>
            <a:ext cx="6858000" cy="1446550"/>
          </a:xfrm>
          <a:prstGeom prst="rect">
            <a:avLst/>
          </a:prstGeom>
          <a:noFill/>
        </p:spPr>
        <p:txBody>
          <a:bodyPr wrap="square" rtlCol="0">
            <a:spAutoFit/>
          </a:bodyPr>
          <a:lstStyle/>
          <a:p>
            <a:pPr algn="ctr"/>
            <a:r>
              <a:rPr lang="en-US" sz="4400" b="1" dirty="0" smtClean="0"/>
              <a:t>TOBACCO FREE CAMPUS</a:t>
            </a:r>
            <a:endParaRPr lang="en-US" sz="4400" b="1" dirty="0"/>
          </a:p>
        </p:txBody>
      </p:sp>
    </p:spTree>
    <p:extLst>
      <p:ext uri="{BB962C8B-B14F-4D97-AF65-F5344CB8AC3E}">
        <p14:creationId xmlns:p14="http://schemas.microsoft.com/office/powerpoint/2010/main" val="4038808044"/>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685800"/>
            <a:ext cx="6858000" cy="1446550"/>
          </a:xfrm>
          <a:prstGeom prst="rect">
            <a:avLst/>
          </a:prstGeom>
          <a:noFill/>
        </p:spPr>
        <p:txBody>
          <a:bodyPr wrap="square" rtlCol="0">
            <a:spAutoFit/>
          </a:bodyPr>
          <a:lstStyle/>
          <a:p>
            <a:pPr algn="ctr"/>
            <a:r>
              <a:rPr lang="en-US" sz="4400" b="1" dirty="0" smtClean="0"/>
              <a:t>PHOTO ID REQUIRED FOR TRANSACTIONS</a:t>
            </a:r>
            <a:endParaRPr lang="en-US" sz="4400" b="1" dirty="0"/>
          </a:p>
        </p:txBody>
      </p:sp>
      <p:pic>
        <p:nvPicPr>
          <p:cNvPr id="1027" name="Picture 3" descr="C:\Users\26105s00\AppData\Local\Microsoft\Windows\Temporary Internet Files\Content.IE5\0V5EZZ2B\MC9002127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551407"/>
            <a:ext cx="4010451" cy="374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5078"/>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28400" y="382734"/>
            <a:ext cx="8628784" cy="607866"/>
          </a:xfrm>
        </p:spPr>
        <p:txBody>
          <a:bodyPr>
            <a:normAutofit/>
          </a:bodyPr>
          <a:lstStyle/>
          <a:p>
            <a:pPr fontAlgn="auto">
              <a:spcAft>
                <a:spcPts val="0"/>
              </a:spcAft>
              <a:defRPr/>
            </a:pPr>
            <a:r>
              <a:rPr lang="en-US" sz="3200" dirty="0" smtClean="0">
                <a:solidFill>
                  <a:schemeClr val="bg2">
                    <a:lumMod val="50000"/>
                  </a:schemeClr>
                </a:solidFill>
              </a:rPr>
              <a:t>Academic Standards</a:t>
            </a:r>
          </a:p>
        </p:txBody>
      </p:sp>
      <p:grpSp>
        <p:nvGrpSpPr>
          <p:cNvPr id="12" name="Group 11"/>
          <p:cNvGrpSpPr/>
          <p:nvPr/>
        </p:nvGrpSpPr>
        <p:grpSpPr>
          <a:xfrm>
            <a:off x="1447799" y="2286000"/>
            <a:ext cx="3294993" cy="2895600"/>
            <a:chOff x="1447799" y="2286000"/>
            <a:chExt cx="3294993" cy="2895600"/>
          </a:xfrm>
        </p:grpSpPr>
        <p:sp>
          <p:nvSpPr>
            <p:cNvPr id="5" name="Oval 4"/>
            <p:cNvSpPr/>
            <p:nvPr/>
          </p:nvSpPr>
          <p:spPr>
            <a:xfrm>
              <a:off x="1447799" y="2286000"/>
              <a:ext cx="3294993" cy="2895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TextBox 7"/>
            <p:cNvSpPr txBox="1"/>
            <p:nvPr/>
          </p:nvSpPr>
          <p:spPr>
            <a:xfrm>
              <a:off x="1981200" y="2819400"/>
              <a:ext cx="213360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dirty="0" smtClean="0"/>
                <a:t>Cumulative GPA</a:t>
              </a:r>
              <a:endParaRPr lang="en-US" dirty="0"/>
            </a:p>
          </p:txBody>
        </p:sp>
        <p:sp>
          <p:nvSpPr>
            <p:cNvPr id="10" name="TextBox 9"/>
            <p:cNvSpPr txBox="1"/>
            <p:nvPr/>
          </p:nvSpPr>
          <p:spPr>
            <a:xfrm>
              <a:off x="1981200" y="3429000"/>
              <a:ext cx="2362200" cy="1200329"/>
            </a:xfrm>
            <a:prstGeom prst="rect">
              <a:avLst/>
            </a:prstGeom>
            <a:noFill/>
          </p:spPr>
          <p:txBody>
            <a:bodyPr wrap="square" rtlCol="0">
              <a:spAutoFit/>
            </a:bodyPr>
            <a:lstStyle/>
            <a:p>
              <a:pPr algn="ctr"/>
              <a:r>
                <a:rPr lang="en-US" sz="2400" dirty="0" smtClean="0"/>
                <a:t>Pre-college and college level classes</a:t>
              </a:r>
              <a:endParaRPr lang="en-US" sz="2400" dirty="0"/>
            </a:p>
          </p:txBody>
        </p:sp>
      </p:grpSp>
      <p:grpSp>
        <p:nvGrpSpPr>
          <p:cNvPr id="13" name="Group 12"/>
          <p:cNvGrpSpPr/>
          <p:nvPr/>
        </p:nvGrpSpPr>
        <p:grpSpPr>
          <a:xfrm>
            <a:off x="5010807" y="2286000"/>
            <a:ext cx="3294993" cy="2895600"/>
            <a:chOff x="5010807" y="2286000"/>
            <a:chExt cx="3294993" cy="2895600"/>
          </a:xfrm>
        </p:grpSpPr>
        <p:sp>
          <p:nvSpPr>
            <p:cNvPr id="7" name="Oval 6"/>
            <p:cNvSpPr/>
            <p:nvPr/>
          </p:nvSpPr>
          <p:spPr>
            <a:xfrm>
              <a:off x="5010807" y="2286000"/>
              <a:ext cx="3294993" cy="28956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TextBox 8"/>
            <p:cNvSpPr txBox="1"/>
            <p:nvPr/>
          </p:nvSpPr>
          <p:spPr>
            <a:xfrm>
              <a:off x="5620407" y="2819400"/>
              <a:ext cx="213360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dirty="0" smtClean="0"/>
                <a:t>College Level GPA</a:t>
              </a:r>
              <a:endParaRPr lang="en-US" dirty="0"/>
            </a:p>
          </p:txBody>
        </p:sp>
        <p:sp>
          <p:nvSpPr>
            <p:cNvPr id="11" name="TextBox 10"/>
            <p:cNvSpPr txBox="1"/>
            <p:nvPr/>
          </p:nvSpPr>
          <p:spPr>
            <a:xfrm>
              <a:off x="5486400" y="3429000"/>
              <a:ext cx="2362200" cy="830997"/>
            </a:xfrm>
            <a:prstGeom prst="rect">
              <a:avLst/>
            </a:prstGeom>
            <a:noFill/>
          </p:spPr>
          <p:txBody>
            <a:bodyPr wrap="square" rtlCol="0">
              <a:spAutoFit/>
            </a:bodyPr>
            <a:lstStyle/>
            <a:p>
              <a:pPr algn="ctr"/>
              <a:r>
                <a:rPr lang="en-US" sz="2400" dirty="0" smtClean="0"/>
                <a:t>College level classes only</a:t>
              </a:r>
              <a:endParaRPr lang="en-US" sz="2400" dirty="0"/>
            </a:p>
          </p:txBody>
        </p:sp>
      </p:grpSp>
      <p:graphicFrame>
        <p:nvGraphicFramePr>
          <p:cNvPr id="14" name="Diagram 13"/>
          <p:cNvGraphicFramePr/>
          <p:nvPr/>
        </p:nvGraphicFramePr>
        <p:xfrm>
          <a:off x="990600" y="1828800"/>
          <a:ext cx="78486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p:cNvGraphicFramePr/>
          <p:nvPr/>
        </p:nvGraphicFramePr>
        <p:xfrm>
          <a:off x="1066800" y="4114800"/>
          <a:ext cx="7848600" cy="2667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Rectangle 15"/>
          <p:cNvSpPr/>
          <p:nvPr/>
        </p:nvSpPr>
        <p:spPr>
          <a:xfrm>
            <a:off x="1237592" y="1180034"/>
            <a:ext cx="7010400" cy="535531"/>
          </a:xfrm>
          <a:prstGeom prst="rect">
            <a:avLst/>
          </a:prstGeom>
        </p:spPr>
        <p:txBody>
          <a:bodyPr wrap="square">
            <a:spAutoFit/>
          </a:bodyPr>
          <a:lstStyle/>
          <a:p>
            <a:pPr>
              <a:lnSpc>
                <a:spcPct val="80000"/>
              </a:lnSpc>
            </a:pPr>
            <a:r>
              <a:rPr lang="en-US" dirty="0" smtClean="0">
                <a:latin typeface="Arial Unicode MS" pitchFamily="34" charset="-128"/>
              </a:rPr>
              <a:t>Must maintain a minimum of a 1.75 GPA for first 29 credits</a:t>
            </a:r>
          </a:p>
          <a:p>
            <a:pPr>
              <a:lnSpc>
                <a:spcPct val="80000"/>
              </a:lnSpc>
            </a:pPr>
            <a:r>
              <a:rPr lang="en-US" dirty="0" smtClean="0">
                <a:latin typeface="Arial Unicode MS" pitchFamily="34" charset="-128"/>
              </a:rPr>
              <a:t>Must maintain a minimum of a 2.0 GPA for 30 credits &amp; above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1000"/>
                                        <p:tgtEl>
                                          <p:spTgt spid="1832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Graphic spid="14" grpId="0">
        <p:bldAsOne/>
      </p:bldGraphic>
      <p:bldGraphic spid="15" grpId="0">
        <p:bldAsOne/>
      </p:bldGraphic>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78" y="304800"/>
            <a:ext cx="5698621" cy="579120"/>
          </a:xfrm>
        </p:spPr>
        <p:txBody>
          <a:bodyPr>
            <a:normAutofit/>
          </a:bodyPr>
          <a:lstStyle/>
          <a:p>
            <a:r>
              <a:rPr lang="en-US" sz="3200" dirty="0" smtClean="0">
                <a:solidFill>
                  <a:schemeClr val="bg2">
                    <a:lumMod val="50000"/>
                  </a:schemeClr>
                </a:solidFill>
              </a:rPr>
              <a:t>Grades</a:t>
            </a:r>
            <a:endParaRPr lang="en-US" sz="3200" dirty="0">
              <a:solidFill>
                <a:schemeClr val="bg2">
                  <a:lumMod val="50000"/>
                </a:schemeClr>
              </a:solidFill>
            </a:endParaRPr>
          </a:p>
        </p:txBody>
      </p:sp>
      <p:grpSp>
        <p:nvGrpSpPr>
          <p:cNvPr id="12" name="Group 11"/>
          <p:cNvGrpSpPr/>
          <p:nvPr/>
        </p:nvGrpSpPr>
        <p:grpSpPr>
          <a:xfrm>
            <a:off x="2286000" y="1143000"/>
            <a:ext cx="2781300" cy="2667000"/>
            <a:chOff x="2286000" y="1447800"/>
            <a:chExt cx="2514600" cy="2514600"/>
          </a:xfrm>
        </p:grpSpPr>
        <p:sp>
          <p:nvSpPr>
            <p:cNvPr id="5" name="Teardrop 4"/>
            <p:cNvSpPr/>
            <p:nvPr/>
          </p:nvSpPr>
          <p:spPr>
            <a:xfrm rot="5400000">
              <a:off x="2286000" y="1447800"/>
              <a:ext cx="2514600" cy="2514600"/>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8" name="TextBox 7"/>
            <p:cNvSpPr txBox="1"/>
            <p:nvPr/>
          </p:nvSpPr>
          <p:spPr>
            <a:xfrm>
              <a:off x="2590800" y="2057400"/>
              <a:ext cx="1905000" cy="1631216"/>
            </a:xfrm>
            <a:prstGeom prst="rect">
              <a:avLst/>
            </a:prstGeom>
            <a:noFill/>
          </p:spPr>
          <p:txBody>
            <a:bodyPr wrap="square" rtlCol="0">
              <a:spAutoFit/>
            </a:bodyPr>
            <a:lstStyle/>
            <a:p>
              <a:pPr algn="ctr"/>
              <a:r>
                <a:rPr lang="en-US" sz="2000" dirty="0" smtClean="0"/>
                <a:t>Go back to your high school as they are at the college</a:t>
              </a:r>
              <a:endParaRPr lang="en-US" sz="2000" dirty="0"/>
            </a:p>
          </p:txBody>
        </p:sp>
      </p:grpSp>
      <p:grpSp>
        <p:nvGrpSpPr>
          <p:cNvPr id="13" name="Group 12"/>
          <p:cNvGrpSpPr/>
          <p:nvPr/>
        </p:nvGrpSpPr>
        <p:grpSpPr>
          <a:xfrm>
            <a:off x="5067300" y="1143000"/>
            <a:ext cx="2781300" cy="2667000"/>
            <a:chOff x="4800600" y="1447800"/>
            <a:chExt cx="2514600" cy="2514600"/>
          </a:xfrm>
        </p:grpSpPr>
        <p:sp>
          <p:nvSpPr>
            <p:cNvPr id="6" name="Teardrop 5"/>
            <p:cNvSpPr/>
            <p:nvPr/>
          </p:nvSpPr>
          <p:spPr>
            <a:xfrm rot="10800000">
              <a:off x="4800600" y="1447800"/>
              <a:ext cx="2514600" cy="2514600"/>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5181600" y="1981200"/>
              <a:ext cx="1676400" cy="1323439"/>
            </a:xfrm>
            <a:prstGeom prst="rect">
              <a:avLst/>
            </a:prstGeom>
            <a:noFill/>
          </p:spPr>
          <p:txBody>
            <a:bodyPr wrap="square" rtlCol="0">
              <a:spAutoFit/>
            </a:bodyPr>
            <a:lstStyle/>
            <a:p>
              <a:pPr algn="ctr"/>
              <a:r>
                <a:rPr lang="en-US" sz="2000" dirty="0" smtClean="0"/>
                <a:t>Count for both college and high school GPA</a:t>
              </a:r>
              <a:endParaRPr lang="en-US" sz="2000" dirty="0"/>
            </a:p>
          </p:txBody>
        </p:sp>
      </p:grpSp>
      <p:grpSp>
        <p:nvGrpSpPr>
          <p:cNvPr id="15" name="Group 14"/>
          <p:cNvGrpSpPr/>
          <p:nvPr/>
        </p:nvGrpSpPr>
        <p:grpSpPr>
          <a:xfrm>
            <a:off x="2286000" y="3810000"/>
            <a:ext cx="2781300" cy="2667000"/>
            <a:chOff x="2286000" y="3962400"/>
            <a:chExt cx="2514600" cy="2514600"/>
          </a:xfrm>
        </p:grpSpPr>
        <p:sp>
          <p:nvSpPr>
            <p:cNvPr id="4" name="Teardrop 3"/>
            <p:cNvSpPr/>
            <p:nvPr/>
          </p:nvSpPr>
          <p:spPr>
            <a:xfrm>
              <a:off x="2286000" y="3962400"/>
              <a:ext cx="2514600" cy="2514600"/>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p:cNvSpPr txBox="1"/>
            <p:nvPr/>
          </p:nvSpPr>
          <p:spPr>
            <a:xfrm>
              <a:off x="2743200" y="4343400"/>
              <a:ext cx="1828800" cy="1631216"/>
            </a:xfrm>
            <a:prstGeom prst="rect">
              <a:avLst/>
            </a:prstGeom>
            <a:noFill/>
          </p:spPr>
          <p:txBody>
            <a:bodyPr wrap="square" rtlCol="0">
              <a:spAutoFit/>
            </a:bodyPr>
            <a:lstStyle/>
            <a:p>
              <a:pPr algn="ctr"/>
              <a:r>
                <a:rPr lang="en-US" sz="2000" dirty="0" smtClean="0"/>
                <a:t>Are not mailed home- available online or in building 25</a:t>
              </a:r>
              <a:endParaRPr lang="en-US" sz="2000" dirty="0"/>
            </a:p>
          </p:txBody>
        </p:sp>
      </p:grpSp>
      <p:grpSp>
        <p:nvGrpSpPr>
          <p:cNvPr id="14" name="Group 13"/>
          <p:cNvGrpSpPr/>
          <p:nvPr/>
        </p:nvGrpSpPr>
        <p:grpSpPr>
          <a:xfrm>
            <a:off x="5067300" y="3810000"/>
            <a:ext cx="2781300" cy="2667000"/>
            <a:chOff x="4800600" y="3962400"/>
            <a:chExt cx="2514600" cy="2514600"/>
          </a:xfrm>
        </p:grpSpPr>
        <p:sp>
          <p:nvSpPr>
            <p:cNvPr id="7" name="Teardrop 6"/>
            <p:cNvSpPr/>
            <p:nvPr/>
          </p:nvSpPr>
          <p:spPr>
            <a:xfrm rot="16200000">
              <a:off x="4800600" y="3962400"/>
              <a:ext cx="2514600" cy="2514600"/>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5029200" y="4250203"/>
              <a:ext cx="1828800" cy="1828192"/>
            </a:xfrm>
            <a:prstGeom prst="rect">
              <a:avLst/>
            </a:prstGeom>
            <a:noFill/>
          </p:spPr>
          <p:txBody>
            <a:bodyPr wrap="square" rtlCol="0">
              <a:spAutoFit/>
            </a:bodyPr>
            <a:lstStyle/>
            <a:p>
              <a:pPr algn="ctr"/>
              <a:r>
                <a:rPr lang="en-US" sz="2000" dirty="0" smtClean="0"/>
                <a:t>Are a permanent record- you cannot get them “erased” or “excluded”</a:t>
              </a:r>
              <a:endParaRPr lang="en-US" sz="2000" dirty="0"/>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980274" cy="684933"/>
          </a:xfrm>
        </p:spPr>
        <p:txBody>
          <a:bodyPr>
            <a:normAutofit/>
          </a:bodyPr>
          <a:lstStyle/>
          <a:p>
            <a:r>
              <a:rPr lang="en-US" sz="3200" dirty="0" smtClean="0">
                <a:solidFill>
                  <a:schemeClr val="bg2">
                    <a:lumMod val="50000"/>
                  </a:schemeClr>
                </a:solidFill>
              </a:rPr>
              <a:t>Student Email Accounts</a:t>
            </a:r>
            <a:endParaRPr lang="en-US" sz="3200" dirty="0">
              <a:solidFill>
                <a:schemeClr val="bg2">
                  <a:lumMod val="50000"/>
                </a:schemeClr>
              </a:solidFill>
            </a:endParaRPr>
          </a:p>
        </p:txBody>
      </p:sp>
      <p:sp>
        <p:nvSpPr>
          <p:cNvPr id="7" name="Content Placeholder 2"/>
          <p:cNvSpPr txBox="1">
            <a:spLocks/>
          </p:cNvSpPr>
          <p:nvPr/>
        </p:nvSpPr>
        <p:spPr bwMode="auto">
          <a:xfrm>
            <a:off x="1905000" y="2362200"/>
            <a:ext cx="5715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lvl="0" indent="-282575" algn="ctr">
              <a:spcBef>
                <a:spcPts val="600"/>
              </a:spcBef>
              <a:buClr>
                <a:schemeClr val="accent1"/>
              </a:buClr>
              <a:buSzPct val="80000"/>
            </a:pPr>
            <a:r>
              <a:rPr kumimoji="0" lang="en-US" sz="2800" b="0" i="0" u="none" strike="noStrike" kern="1200" cap="none" spc="0" normalizeH="0" baseline="0" noProof="0" dirty="0" smtClean="0">
                <a:ln>
                  <a:noFill/>
                </a:ln>
                <a:solidFill>
                  <a:schemeClr val="tx1"/>
                </a:solidFill>
                <a:effectLst/>
                <a:uLnTx/>
                <a:uFillTx/>
                <a:latin typeface="+mn-lt"/>
              </a:rPr>
              <a:t>We will use email to send you important information.</a:t>
            </a:r>
            <a:r>
              <a:rPr kumimoji="0" lang="en-US" sz="2800" b="0" i="0" u="none" strike="noStrike" kern="1200" cap="none" spc="0" normalizeH="0" noProof="0" dirty="0" smtClean="0">
                <a:ln>
                  <a:noFill/>
                </a:ln>
                <a:solidFill>
                  <a:schemeClr val="tx1"/>
                </a:solidFill>
                <a:effectLst/>
                <a:uLnTx/>
                <a:uFillTx/>
                <a:latin typeface="+mn-lt"/>
              </a:rPr>
              <a:t>  We will use the email address you put on your Running</a:t>
            </a:r>
            <a:r>
              <a:rPr lang="en-US" sz="2800" dirty="0" smtClean="0">
                <a:latin typeface="+mn-lt"/>
              </a:rPr>
              <a:t> Start application or you can sign up for a free SPSCC email account</a:t>
            </a:r>
            <a:endParaRPr kumimoji="0" lang="en-US" sz="2800" b="0" i="0" u="none" strike="noStrike" kern="1200" cap="none" spc="0" normalizeH="0" baseline="0" noProof="0" dirty="0">
              <a:ln>
                <a:noFill/>
              </a:ln>
              <a:solidFill>
                <a:schemeClr val="tx1"/>
              </a:solidFill>
              <a:effectLst/>
              <a:uLnTx/>
              <a:uFillTx/>
              <a:latin typeface="+mn-lt"/>
            </a:endParaRPr>
          </a:p>
        </p:txBody>
      </p:sp>
      <p:sp>
        <p:nvSpPr>
          <p:cNvPr id="8" name="Frame 7"/>
          <p:cNvSpPr/>
          <p:nvPr/>
        </p:nvSpPr>
        <p:spPr>
          <a:xfrm>
            <a:off x="1371600" y="1524000"/>
            <a:ext cx="7010400" cy="4343400"/>
          </a:xfrm>
          <a:prstGeom prst="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290">
                                          <p:stCondLst>
                                            <p:cond delay="0"/>
                                          </p:stCondLst>
                                        </p:cTn>
                                        <p:tgtEl>
                                          <p:spTgt spid="7"/>
                                        </p:tgtEl>
                                      </p:cBhvr>
                                    </p:animEffect>
                                    <p:anim calcmode="lin" valueType="num">
                                      <p:cBhvr>
                                        <p:cTn id="26"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31" dur="13">
                                          <p:stCondLst>
                                            <p:cond delay="325"/>
                                          </p:stCondLst>
                                        </p:cTn>
                                        <p:tgtEl>
                                          <p:spTgt spid="7"/>
                                        </p:tgtEl>
                                      </p:cBhvr>
                                      <p:to x="100000" y="60000"/>
                                    </p:animScale>
                                    <p:animScale>
                                      <p:cBhvr>
                                        <p:cTn id="32" dur="83" decel="50000">
                                          <p:stCondLst>
                                            <p:cond delay="338"/>
                                          </p:stCondLst>
                                        </p:cTn>
                                        <p:tgtEl>
                                          <p:spTgt spid="7"/>
                                        </p:tgtEl>
                                      </p:cBhvr>
                                      <p:to x="100000" y="100000"/>
                                    </p:animScale>
                                    <p:animScale>
                                      <p:cBhvr>
                                        <p:cTn id="33" dur="13">
                                          <p:stCondLst>
                                            <p:cond delay="656"/>
                                          </p:stCondLst>
                                        </p:cTn>
                                        <p:tgtEl>
                                          <p:spTgt spid="7"/>
                                        </p:tgtEl>
                                      </p:cBhvr>
                                      <p:to x="100000" y="80000"/>
                                    </p:animScale>
                                    <p:animScale>
                                      <p:cBhvr>
                                        <p:cTn id="34" dur="83" decel="50000">
                                          <p:stCondLst>
                                            <p:cond delay="669"/>
                                          </p:stCondLst>
                                        </p:cTn>
                                        <p:tgtEl>
                                          <p:spTgt spid="7"/>
                                        </p:tgtEl>
                                      </p:cBhvr>
                                      <p:to x="100000" y="100000"/>
                                    </p:animScale>
                                    <p:animScale>
                                      <p:cBhvr>
                                        <p:cTn id="35" dur="13">
                                          <p:stCondLst>
                                            <p:cond delay="821"/>
                                          </p:stCondLst>
                                        </p:cTn>
                                        <p:tgtEl>
                                          <p:spTgt spid="7"/>
                                        </p:tgtEl>
                                      </p:cBhvr>
                                      <p:to x="100000" y="90000"/>
                                    </p:animScale>
                                    <p:animScale>
                                      <p:cBhvr>
                                        <p:cTn id="36" dur="83" decel="50000">
                                          <p:stCondLst>
                                            <p:cond delay="834"/>
                                          </p:stCondLst>
                                        </p:cTn>
                                        <p:tgtEl>
                                          <p:spTgt spid="7"/>
                                        </p:tgtEl>
                                      </p:cBhvr>
                                      <p:to x="100000" y="100000"/>
                                    </p:animScale>
                                    <p:animScale>
                                      <p:cBhvr>
                                        <p:cTn id="37" dur="13">
                                          <p:stCondLst>
                                            <p:cond delay="904"/>
                                          </p:stCondLst>
                                        </p:cTn>
                                        <p:tgtEl>
                                          <p:spTgt spid="7"/>
                                        </p:tgtEl>
                                      </p:cBhvr>
                                      <p:to x="100000" y="95000"/>
                                    </p:animScale>
                                    <p:animScale>
                                      <p:cBhvr>
                                        <p:cTn id="38" dur="83" decel="50000">
                                          <p:stCondLst>
                                            <p:cond delay="917"/>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Lst>
  </p:timing>
</p:sld>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3391</TotalTime>
  <Words>1936</Words>
  <Application>Microsoft Office PowerPoint</Application>
  <PresentationFormat>On-screen Show (4:3)</PresentationFormat>
  <Paragraphs>238</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Stack of books design template</vt:lpstr>
      <vt:lpstr>Tradeshow</vt:lpstr>
      <vt:lpstr>PowerPoint Presentation</vt:lpstr>
      <vt:lpstr>Orientation</vt:lpstr>
      <vt:lpstr>What’s In My Packet?</vt:lpstr>
      <vt:lpstr>SPSCC Academic System</vt:lpstr>
      <vt:lpstr>PowerPoint Presentation</vt:lpstr>
      <vt:lpstr>PowerPoint Presentation</vt:lpstr>
      <vt:lpstr>Academic Standards</vt:lpstr>
      <vt:lpstr>Grades</vt:lpstr>
      <vt:lpstr>Student Email Accounts</vt:lpstr>
      <vt:lpstr>Funding</vt:lpstr>
      <vt:lpstr>Fee Waiver &amp; Book loan</vt:lpstr>
      <vt:lpstr>Reading your schedule</vt:lpstr>
      <vt:lpstr>What Fees Am I Paying?</vt:lpstr>
      <vt:lpstr>Policies &amp; Procedures</vt:lpstr>
      <vt:lpstr>Instructors…..</vt:lpstr>
      <vt:lpstr>Important Essentials</vt:lpstr>
      <vt:lpstr>Current Student Webpage</vt:lpstr>
      <vt:lpstr>Graduation Requirements</vt:lpstr>
      <vt:lpstr>Quarterly Timeline</vt:lpstr>
      <vt:lpstr>Questions?</vt:lpstr>
    </vt:vector>
  </TitlesOfParts>
  <Company>South Puget Sound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Start</dc:title>
  <dc:subject>RS New Student Orientation</dc:subject>
  <dc:creator>Katherine Ward/Educational Planner</dc:creator>
  <cp:keywords>Last updated February 2006</cp:keywords>
  <cp:lastModifiedBy>Molenda, Anne</cp:lastModifiedBy>
  <cp:revision>373</cp:revision>
  <cp:lastPrinted>1601-01-01T00:00:00Z</cp:lastPrinted>
  <dcterms:created xsi:type="dcterms:W3CDTF">2005-07-19T15:13:20Z</dcterms:created>
  <dcterms:modified xsi:type="dcterms:W3CDTF">2013-02-14T23:06:42Z</dcterms:modified>
  <cp:category>Created in August 2005</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TC010902961033</vt:lpwstr>
  </property>
</Properties>
</file>